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590" r:id="rId2"/>
    <p:sldId id="550" r:id="rId3"/>
    <p:sldId id="441" r:id="rId4"/>
    <p:sldId id="442" r:id="rId5"/>
    <p:sldId id="591" r:id="rId6"/>
    <p:sldId id="600" r:id="rId7"/>
    <p:sldId id="592" r:id="rId8"/>
    <p:sldId id="832" r:id="rId9"/>
    <p:sldId id="833" r:id="rId10"/>
    <p:sldId id="598" r:id="rId11"/>
    <p:sldId id="599" r:id="rId12"/>
    <p:sldId id="594" r:id="rId13"/>
    <p:sldId id="835" r:id="rId14"/>
    <p:sldId id="836" r:id="rId15"/>
    <p:sldId id="827" r:id="rId16"/>
    <p:sldId id="826" r:id="rId17"/>
    <p:sldId id="828" r:id="rId18"/>
    <p:sldId id="829" r:id="rId19"/>
    <p:sldId id="838" r:id="rId20"/>
    <p:sldId id="837" r:id="rId21"/>
    <p:sldId id="596"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32" autoAdjust="0"/>
    <p:restoredTop sz="76477" autoAdjust="0"/>
  </p:normalViewPr>
  <p:slideViewPr>
    <p:cSldViewPr>
      <p:cViewPr varScale="1">
        <p:scale>
          <a:sx n="87" d="100"/>
          <a:sy n="87" d="100"/>
        </p:scale>
        <p:origin x="265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3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44D2183B-FC35-4C18-BCD0-E97112C1C515}" type="datetimeFigureOut">
              <a:rPr lang="en-US" smtClean="0"/>
              <a:pPr/>
              <a:t>12/7/2018</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47052A2C-3705-4254-9247-20436C102AB6}" type="slidenum">
              <a:rPr lang="en-US" smtClean="0"/>
              <a:pPr/>
              <a:t>‹#›</a:t>
            </a:fld>
            <a:endParaRPr lang="en-US" dirty="0"/>
          </a:p>
        </p:txBody>
      </p:sp>
    </p:spTree>
    <p:extLst>
      <p:ext uri="{BB962C8B-B14F-4D97-AF65-F5344CB8AC3E}">
        <p14:creationId xmlns:p14="http://schemas.microsoft.com/office/powerpoint/2010/main" val="706334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311" cy="480886"/>
          </a:xfrm>
          <a:prstGeom prst="rect">
            <a:avLst/>
          </a:prstGeom>
        </p:spPr>
        <p:txBody>
          <a:bodyPr vert="horz" lIns="94348" tIns="47174" rIns="94348" bIns="47174" rtlCol="0"/>
          <a:lstStyle>
            <a:lvl1pPr algn="l">
              <a:defRPr sz="1200"/>
            </a:lvl1pPr>
          </a:lstStyle>
          <a:p>
            <a:endParaRPr lang="en-US" dirty="0"/>
          </a:p>
        </p:txBody>
      </p:sp>
      <p:sp>
        <p:nvSpPr>
          <p:cNvPr id="3" name="Date Placeholder 2"/>
          <p:cNvSpPr>
            <a:spLocks noGrp="1"/>
          </p:cNvSpPr>
          <p:nvPr>
            <p:ph type="dt" idx="1"/>
          </p:nvPr>
        </p:nvSpPr>
        <p:spPr>
          <a:xfrm>
            <a:off x="4144227" y="1"/>
            <a:ext cx="3169310" cy="480886"/>
          </a:xfrm>
          <a:prstGeom prst="rect">
            <a:avLst/>
          </a:prstGeom>
        </p:spPr>
        <p:txBody>
          <a:bodyPr vert="horz" lIns="94348" tIns="47174" rIns="94348" bIns="47174" rtlCol="0"/>
          <a:lstStyle>
            <a:lvl1pPr algn="r">
              <a:defRPr sz="1200"/>
            </a:lvl1pPr>
          </a:lstStyle>
          <a:p>
            <a:fld id="{382F3D13-3B5A-4500-842B-6F465F79157B}" type="datetimeFigureOut">
              <a:rPr lang="en-US" smtClean="0"/>
              <a:pPr/>
              <a:t>12/7/2018</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348" tIns="47174" rIns="94348" bIns="47174" rtlCol="0" anchor="ctr"/>
          <a:lstStyle/>
          <a:p>
            <a:endParaRPr lang="en-US" dirty="0"/>
          </a:p>
        </p:txBody>
      </p:sp>
      <p:sp>
        <p:nvSpPr>
          <p:cNvPr id="5" name="Notes Placeholder 4"/>
          <p:cNvSpPr>
            <a:spLocks noGrp="1"/>
          </p:cNvSpPr>
          <p:nvPr>
            <p:ph type="body" sz="quarter" idx="3"/>
          </p:nvPr>
        </p:nvSpPr>
        <p:spPr>
          <a:xfrm>
            <a:off x="732020" y="4560984"/>
            <a:ext cx="5851162" cy="4319714"/>
          </a:xfrm>
          <a:prstGeom prst="rect">
            <a:avLst/>
          </a:prstGeom>
        </p:spPr>
        <p:txBody>
          <a:bodyPr vert="horz" lIns="94348" tIns="47174" rIns="94348" bIns="471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8662"/>
            <a:ext cx="3169311" cy="480886"/>
          </a:xfrm>
          <a:prstGeom prst="rect">
            <a:avLst/>
          </a:prstGeom>
        </p:spPr>
        <p:txBody>
          <a:bodyPr vert="horz" lIns="94348" tIns="47174" rIns="94348" bIns="471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4227" y="9118662"/>
            <a:ext cx="3169310" cy="480886"/>
          </a:xfrm>
          <a:prstGeom prst="rect">
            <a:avLst/>
          </a:prstGeom>
        </p:spPr>
        <p:txBody>
          <a:bodyPr vert="horz" lIns="94348" tIns="47174" rIns="94348" bIns="47174" rtlCol="0" anchor="b"/>
          <a:lstStyle>
            <a:lvl1pPr algn="r">
              <a:defRPr sz="1200"/>
            </a:lvl1pPr>
          </a:lstStyle>
          <a:p>
            <a:fld id="{73608833-ACB6-4362-B250-B2E4E6765C0B}" type="slidenum">
              <a:rPr lang="en-US" smtClean="0"/>
              <a:pPr/>
              <a:t>‹#›</a:t>
            </a:fld>
            <a:endParaRPr lang="en-US" dirty="0"/>
          </a:p>
        </p:txBody>
      </p:sp>
    </p:spTree>
    <p:extLst>
      <p:ext uri="{BB962C8B-B14F-4D97-AF65-F5344CB8AC3E}">
        <p14:creationId xmlns:p14="http://schemas.microsoft.com/office/powerpoint/2010/main" val="152492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Georgia Tech,</a:t>
            </a:r>
            <a:r>
              <a:rPr lang="en-US" baseline="0" dirty="0"/>
              <a:t> the CxA is a critical member of the team for inspections – For BOR owned property, there is not a local jurisdiction inspecting MEP systems.  We rely on the design team and the CxA to inspect work, in addition to special inspections and testing work.</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a:t>
            </a:fld>
            <a:endParaRPr lang="en-US" dirty="0"/>
          </a:p>
        </p:txBody>
      </p:sp>
    </p:spTree>
    <p:extLst>
      <p:ext uri="{BB962C8B-B14F-4D97-AF65-F5344CB8AC3E}">
        <p14:creationId xmlns:p14="http://schemas.microsoft.com/office/powerpoint/2010/main" val="419657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that Garry Lockerman is A.D. of the Area Teams</a:t>
            </a:r>
            <a:r>
              <a:rPr lang="en-US" sz="1200" b="0" i="0" kern="1200" baseline="0" dirty="0">
                <a:solidFill>
                  <a:schemeClr val="tx1"/>
                </a:solidFill>
                <a:effectLst/>
                <a:latin typeface="+mn-lt"/>
                <a:ea typeface="+mn-ea"/>
                <a:cs typeface="+mn-cs"/>
              </a:rPr>
              <a:t> and PMs should reach out to him i</a:t>
            </a:r>
            <a:r>
              <a:rPr lang="en-US" sz="1200" b="0" i="0" kern="1200" dirty="0">
                <a:solidFill>
                  <a:schemeClr val="tx1"/>
                </a:solidFill>
                <a:effectLst/>
                <a:latin typeface="+mn-lt"/>
                <a:ea typeface="+mn-ea"/>
                <a:cs typeface="+mn-cs"/>
              </a:rPr>
              <a:t>f they aren’t getting the input/engagement needed from O&amp;M teams.</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18</a:t>
            </a:fld>
            <a:endParaRPr lang="en-US" dirty="0"/>
          </a:p>
        </p:txBody>
      </p:sp>
    </p:spTree>
    <p:extLst>
      <p:ext uri="{BB962C8B-B14F-4D97-AF65-F5344CB8AC3E}">
        <p14:creationId xmlns:p14="http://schemas.microsoft.com/office/powerpoint/2010/main" val="353418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that Garry Lockerman is A.D. of the Area Teams</a:t>
            </a:r>
            <a:r>
              <a:rPr lang="en-US" sz="1200" b="0" i="0" kern="1200" baseline="0" dirty="0">
                <a:solidFill>
                  <a:schemeClr val="tx1"/>
                </a:solidFill>
                <a:effectLst/>
                <a:latin typeface="+mn-lt"/>
                <a:ea typeface="+mn-ea"/>
                <a:cs typeface="+mn-cs"/>
              </a:rPr>
              <a:t> and PMs should reach out to him i</a:t>
            </a:r>
            <a:r>
              <a:rPr lang="en-US" sz="1200" b="0" i="0" kern="1200" dirty="0">
                <a:solidFill>
                  <a:schemeClr val="tx1"/>
                </a:solidFill>
                <a:effectLst/>
                <a:latin typeface="+mn-lt"/>
                <a:ea typeface="+mn-ea"/>
                <a:cs typeface="+mn-cs"/>
              </a:rPr>
              <a:t>f they aren’t getting the input/engagement needed from O&amp;M teams.</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19</a:t>
            </a:fld>
            <a:endParaRPr lang="en-US" dirty="0"/>
          </a:p>
        </p:txBody>
      </p:sp>
    </p:spTree>
    <p:extLst>
      <p:ext uri="{BB962C8B-B14F-4D97-AF65-F5344CB8AC3E}">
        <p14:creationId xmlns:p14="http://schemas.microsoft.com/office/powerpoint/2010/main" val="384649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cs typeface="Arial"/>
              </a:rPr>
              <a:t>Commissioning requirements in project manual </a:t>
            </a:r>
          </a:p>
          <a:p>
            <a:r>
              <a:rPr lang="en-US" sz="1200" dirty="0">
                <a:latin typeface="Arial"/>
                <a:cs typeface="Arial"/>
              </a:rPr>
              <a:t>Make sure TRAINING requirements for O+M staff are clearly identified. Suggest requiring professional videographer.</a:t>
            </a:r>
          </a:p>
          <a:p>
            <a:r>
              <a:rPr lang="en-US" sz="1200" dirty="0">
                <a:latin typeface="Arial"/>
                <a:cs typeface="Arial"/>
              </a:rPr>
              <a:t>Creation of a Current Facility Requirements (CFR) document and O+M Manual at the completion of Commissioning. </a:t>
            </a:r>
          </a:p>
          <a:p>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20</a:t>
            </a:fld>
            <a:endParaRPr lang="en-US" dirty="0"/>
          </a:p>
        </p:txBody>
      </p:sp>
    </p:spTree>
    <p:extLst>
      <p:ext uri="{BB962C8B-B14F-4D97-AF65-F5344CB8AC3E}">
        <p14:creationId xmlns:p14="http://schemas.microsoft.com/office/powerpoint/2010/main" val="4065682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cs typeface="Arial"/>
              </a:rPr>
              <a:t>Commissioning requirements in project manual </a:t>
            </a:r>
          </a:p>
          <a:p>
            <a:r>
              <a:rPr lang="en-US" sz="1200" dirty="0">
                <a:latin typeface="Arial"/>
                <a:cs typeface="Arial"/>
              </a:rPr>
              <a:t>Make sure TRAINING requirements for O+M staff are clearly identified. Suggest requiring professional videographer.</a:t>
            </a:r>
          </a:p>
          <a:p>
            <a:r>
              <a:rPr lang="en-US" sz="1200" dirty="0">
                <a:latin typeface="Arial"/>
                <a:cs typeface="Arial"/>
              </a:rPr>
              <a:t>Creation of a Current Facility Requirements (CFR) document and O+M Manual at the completion of Commissioning. </a:t>
            </a:r>
          </a:p>
          <a:p>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21</a:t>
            </a:fld>
            <a:endParaRPr lang="en-US" dirty="0"/>
          </a:p>
        </p:txBody>
      </p:sp>
    </p:spTree>
    <p:extLst>
      <p:ext uri="{BB962C8B-B14F-4D97-AF65-F5344CB8AC3E}">
        <p14:creationId xmlns:p14="http://schemas.microsoft.com/office/powerpoint/2010/main" val="416430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Georgia Tech,</a:t>
            </a:r>
            <a:r>
              <a:rPr lang="en-US" baseline="0" dirty="0"/>
              <a:t> the CxA is a critical member of the team for inspections – For BOR owned property, there is not a local jurisdiction inspecting MEP systems.  We rely on the design team and the CxA to inspect work, in addition to special inspections and testing work.</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2</a:t>
            </a:fld>
            <a:endParaRPr lang="en-US" dirty="0"/>
          </a:p>
        </p:txBody>
      </p:sp>
    </p:spTree>
    <p:extLst>
      <p:ext uri="{BB962C8B-B14F-4D97-AF65-F5344CB8AC3E}">
        <p14:creationId xmlns:p14="http://schemas.microsoft.com/office/powerpoint/2010/main" val="365622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cs typeface="Arial"/>
              </a:rPr>
              <a:t>Commissioning requirements in project manual </a:t>
            </a:r>
          </a:p>
          <a:p>
            <a:r>
              <a:rPr lang="en-US" sz="1200" dirty="0">
                <a:latin typeface="Arial"/>
                <a:cs typeface="Arial"/>
              </a:rPr>
              <a:t>Make sure TRAINING requirements for O+M staff are clearly identified. Suggest requiring professional videographer.</a:t>
            </a:r>
          </a:p>
          <a:p>
            <a:r>
              <a:rPr lang="en-US" sz="1200" dirty="0">
                <a:latin typeface="Arial"/>
                <a:cs typeface="Arial"/>
              </a:rPr>
              <a:t>Creation of a Current Facility Requirements (CFR) document and O+M Manual at the completion of Commissioning. </a:t>
            </a:r>
          </a:p>
          <a:p>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8</a:t>
            </a:fld>
            <a:endParaRPr lang="en-US" dirty="0"/>
          </a:p>
        </p:txBody>
      </p:sp>
    </p:spTree>
    <p:extLst>
      <p:ext uri="{BB962C8B-B14F-4D97-AF65-F5344CB8AC3E}">
        <p14:creationId xmlns:p14="http://schemas.microsoft.com/office/powerpoint/2010/main" val="416430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that Garry Lockerman is A.D. of the Area Teams</a:t>
            </a:r>
            <a:r>
              <a:rPr lang="en-US" sz="1200" b="0" i="0" kern="1200" baseline="0" dirty="0">
                <a:solidFill>
                  <a:schemeClr val="tx1"/>
                </a:solidFill>
                <a:effectLst/>
                <a:latin typeface="+mn-lt"/>
                <a:ea typeface="+mn-ea"/>
                <a:cs typeface="+mn-cs"/>
              </a:rPr>
              <a:t> and PMs should reach out to him i</a:t>
            </a:r>
            <a:r>
              <a:rPr lang="en-US" sz="1200" b="0" i="0" kern="1200" dirty="0">
                <a:solidFill>
                  <a:schemeClr val="tx1"/>
                </a:solidFill>
                <a:effectLst/>
                <a:latin typeface="+mn-lt"/>
                <a:ea typeface="+mn-ea"/>
                <a:cs typeface="+mn-cs"/>
              </a:rPr>
              <a:t>f they aren’t getting the input/engagement needed from O&amp;M teams.</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10</a:t>
            </a:fld>
            <a:endParaRPr lang="en-US" dirty="0"/>
          </a:p>
        </p:txBody>
      </p:sp>
    </p:spTree>
    <p:extLst>
      <p:ext uri="{BB962C8B-B14F-4D97-AF65-F5344CB8AC3E}">
        <p14:creationId xmlns:p14="http://schemas.microsoft.com/office/powerpoint/2010/main" val="429044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that Garry Lockerman is A.D. of the Area Teams</a:t>
            </a:r>
            <a:r>
              <a:rPr lang="en-US" sz="1200" b="0" i="0" kern="1200" baseline="0" dirty="0">
                <a:solidFill>
                  <a:schemeClr val="tx1"/>
                </a:solidFill>
                <a:effectLst/>
                <a:latin typeface="+mn-lt"/>
                <a:ea typeface="+mn-ea"/>
                <a:cs typeface="+mn-cs"/>
              </a:rPr>
              <a:t> and PMs should reach out to him i</a:t>
            </a:r>
            <a:r>
              <a:rPr lang="en-US" sz="1200" b="0" i="0" kern="1200" dirty="0">
                <a:solidFill>
                  <a:schemeClr val="tx1"/>
                </a:solidFill>
                <a:effectLst/>
                <a:latin typeface="+mn-lt"/>
                <a:ea typeface="+mn-ea"/>
                <a:cs typeface="+mn-cs"/>
              </a:rPr>
              <a:t>f they aren’t getting the input/engagement needed from O&amp;M teams.</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13</a:t>
            </a:fld>
            <a:endParaRPr lang="en-US" dirty="0"/>
          </a:p>
        </p:txBody>
      </p:sp>
    </p:spTree>
    <p:extLst>
      <p:ext uri="{BB962C8B-B14F-4D97-AF65-F5344CB8AC3E}">
        <p14:creationId xmlns:p14="http://schemas.microsoft.com/office/powerpoint/2010/main" val="86102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that Garry Lockerman is A.D. of the Area Teams</a:t>
            </a:r>
            <a:r>
              <a:rPr lang="en-US" sz="1200" b="0" i="0" kern="1200" baseline="0" dirty="0">
                <a:solidFill>
                  <a:schemeClr val="tx1"/>
                </a:solidFill>
                <a:effectLst/>
                <a:latin typeface="+mn-lt"/>
                <a:ea typeface="+mn-ea"/>
                <a:cs typeface="+mn-cs"/>
              </a:rPr>
              <a:t> and PMs should reach out to him i</a:t>
            </a:r>
            <a:r>
              <a:rPr lang="en-US" sz="1200" b="0" i="0" kern="1200" dirty="0">
                <a:solidFill>
                  <a:schemeClr val="tx1"/>
                </a:solidFill>
                <a:effectLst/>
                <a:latin typeface="+mn-lt"/>
                <a:ea typeface="+mn-ea"/>
                <a:cs typeface="+mn-cs"/>
              </a:rPr>
              <a:t>f they aren’t getting the input/engagement needed from O&amp;M teams.</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14</a:t>
            </a:fld>
            <a:endParaRPr lang="en-US" dirty="0"/>
          </a:p>
        </p:txBody>
      </p:sp>
    </p:spTree>
    <p:extLst>
      <p:ext uri="{BB962C8B-B14F-4D97-AF65-F5344CB8AC3E}">
        <p14:creationId xmlns:p14="http://schemas.microsoft.com/office/powerpoint/2010/main" val="404519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that Garry Lockerman is A.D. of the Area Teams</a:t>
            </a:r>
            <a:r>
              <a:rPr lang="en-US" sz="1200" b="0" i="0" kern="1200" baseline="0" dirty="0">
                <a:solidFill>
                  <a:schemeClr val="tx1"/>
                </a:solidFill>
                <a:effectLst/>
                <a:latin typeface="+mn-lt"/>
                <a:ea typeface="+mn-ea"/>
                <a:cs typeface="+mn-cs"/>
              </a:rPr>
              <a:t> and PMs should reach out to him i</a:t>
            </a:r>
            <a:r>
              <a:rPr lang="en-US" sz="1200" b="0" i="0" kern="1200" dirty="0">
                <a:solidFill>
                  <a:schemeClr val="tx1"/>
                </a:solidFill>
                <a:effectLst/>
                <a:latin typeface="+mn-lt"/>
                <a:ea typeface="+mn-ea"/>
                <a:cs typeface="+mn-cs"/>
              </a:rPr>
              <a:t>f they aren’t getting the input/engagement needed from O&amp;M teams.</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15</a:t>
            </a:fld>
            <a:endParaRPr lang="en-US" dirty="0"/>
          </a:p>
        </p:txBody>
      </p:sp>
    </p:spTree>
    <p:extLst>
      <p:ext uri="{BB962C8B-B14F-4D97-AF65-F5344CB8AC3E}">
        <p14:creationId xmlns:p14="http://schemas.microsoft.com/office/powerpoint/2010/main" val="415335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that Garry Lockerman is A.D. of the Area Teams</a:t>
            </a:r>
            <a:r>
              <a:rPr lang="en-US" sz="1200" b="0" i="0" kern="1200" baseline="0" dirty="0">
                <a:solidFill>
                  <a:schemeClr val="tx1"/>
                </a:solidFill>
                <a:effectLst/>
                <a:latin typeface="+mn-lt"/>
                <a:ea typeface="+mn-ea"/>
                <a:cs typeface="+mn-cs"/>
              </a:rPr>
              <a:t> and PMs should reach out to him i</a:t>
            </a:r>
            <a:r>
              <a:rPr lang="en-US" sz="1200" b="0" i="0" kern="1200" dirty="0">
                <a:solidFill>
                  <a:schemeClr val="tx1"/>
                </a:solidFill>
                <a:effectLst/>
                <a:latin typeface="+mn-lt"/>
                <a:ea typeface="+mn-ea"/>
                <a:cs typeface="+mn-cs"/>
              </a:rPr>
              <a:t>f they aren’t getting the input/engagement needed from O&amp;M teams.</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16</a:t>
            </a:fld>
            <a:endParaRPr lang="en-US" dirty="0"/>
          </a:p>
        </p:txBody>
      </p:sp>
    </p:spTree>
    <p:extLst>
      <p:ext uri="{BB962C8B-B14F-4D97-AF65-F5344CB8AC3E}">
        <p14:creationId xmlns:p14="http://schemas.microsoft.com/office/powerpoint/2010/main" val="154469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Discuss that Garry Lockerman is A.D. of the Area Teams</a:t>
            </a:r>
            <a:r>
              <a:rPr lang="en-US" sz="1200" b="0" i="0" kern="1200" baseline="0" dirty="0">
                <a:solidFill>
                  <a:schemeClr val="tx1"/>
                </a:solidFill>
                <a:effectLst/>
                <a:latin typeface="+mn-lt"/>
                <a:ea typeface="+mn-ea"/>
                <a:cs typeface="+mn-cs"/>
              </a:rPr>
              <a:t> and PMs should reach out to him i</a:t>
            </a:r>
            <a:r>
              <a:rPr lang="en-US" sz="1200" b="0" i="0" kern="1200" dirty="0">
                <a:solidFill>
                  <a:schemeClr val="tx1"/>
                </a:solidFill>
                <a:effectLst/>
                <a:latin typeface="+mn-lt"/>
                <a:ea typeface="+mn-ea"/>
                <a:cs typeface="+mn-cs"/>
              </a:rPr>
              <a:t>f they aren’t getting the input/engagement needed from O&amp;M teams.</a:t>
            </a:r>
            <a:endParaRPr lang="en-US" dirty="0"/>
          </a:p>
        </p:txBody>
      </p:sp>
      <p:sp>
        <p:nvSpPr>
          <p:cNvPr id="4" name="Slide Number Placeholder 3"/>
          <p:cNvSpPr>
            <a:spLocks noGrp="1"/>
          </p:cNvSpPr>
          <p:nvPr>
            <p:ph type="sldNum" sz="quarter" idx="10"/>
          </p:nvPr>
        </p:nvSpPr>
        <p:spPr/>
        <p:txBody>
          <a:bodyPr/>
          <a:lstStyle/>
          <a:p>
            <a:fld id="{73608833-ACB6-4362-B250-B2E4E6765C0B}" type="slidenum">
              <a:rPr lang="en-US" smtClean="0"/>
              <a:pPr/>
              <a:t>17</a:t>
            </a:fld>
            <a:endParaRPr lang="en-US" dirty="0"/>
          </a:p>
        </p:txBody>
      </p:sp>
    </p:spTree>
    <p:extLst>
      <p:ext uri="{BB962C8B-B14F-4D97-AF65-F5344CB8AC3E}">
        <p14:creationId xmlns:p14="http://schemas.microsoft.com/office/powerpoint/2010/main" val="242019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228600" y="762000"/>
            <a:ext cx="8763000" cy="4678204"/>
          </a:xfrm>
          <a:prstGeom prst="rect">
            <a:avLst/>
          </a:prstGeom>
          <a:noFill/>
        </p:spPr>
        <p:txBody>
          <a:bodyPr wrap="square" rtlCol="0">
            <a:spAutoFit/>
          </a:bodyPr>
          <a:lstStyle/>
          <a:p>
            <a:pPr marL="0" algn="ctr" defTabSz="914400" rtl="0" eaLnBrk="1" latinLnBrk="0" hangingPunct="1">
              <a:lnSpc>
                <a:spcPct val="100000"/>
              </a:lnSpc>
            </a:pPr>
            <a:r>
              <a:rPr lang="en-US" sz="2800" b="0" i="0" kern="1200" spc="300" baseline="0" dirty="0">
                <a:solidFill>
                  <a:schemeClr val="tx1"/>
                </a:solidFill>
                <a:latin typeface="Helvetica" pitchFamily="34" charset="0"/>
                <a:ea typeface="+mn-ea"/>
                <a:cs typeface="Arial" pitchFamily="34" charset="0"/>
              </a:rPr>
              <a:t>Commissioning for </a:t>
            </a:r>
          </a:p>
          <a:p>
            <a:pPr marL="0" algn="ctr" defTabSz="914400" rtl="0" eaLnBrk="1" latinLnBrk="0" hangingPunct="1">
              <a:lnSpc>
                <a:spcPct val="100000"/>
              </a:lnSpc>
            </a:pPr>
            <a:r>
              <a:rPr lang="en-US" sz="2800" b="0" i="0" kern="1200" spc="300" baseline="0" dirty="0">
                <a:solidFill>
                  <a:schemeClr val="tx1"/>
                </a:solidFill>
                <a:latin typeface="Helvetica" pitchFamily="34" charset="0"/>
                <a:ea typeface="+mn-ea"/>
                <a:cs typeface="Arial" pitchFamily="34" charset="0"/>
              </a:rPr>
              <a:t>High-Performance Buildings</a:t>
            </a:r>
            <a:endParaRPr lang="en-US" sz="2800" kern="1200" spc="300" dirty="0">
              <a:solidFill>
                <a:schemeClr val="tx1"/>
              </a:solidFill>
              <a:latin typeface="Helvetica" pitchFamily="34" charset="0"/>
              <a:ea typeface="+mn-ea"/>
              <a:cs typeface="Arial" pitchFamily="34" charset="0"/>
            </a:endParaRPr>
          </a:p>
          <a:p>
            <a:pPr algn="ctr">
              <a:lnSpc>
                <a:spcPct val="100000"/>
              </a:lnSpc>
            </a:pPr>
            <a:endParaRPr lang="en-US" sz="4000" b="1" i="1" spc="300" baseline="0" dirty="0">
              <a:solidFill>
                <a:schemeClr val="tx1"/>
              </a:solidFill>
              <a:latin typeface="Helvetica" pitchFamily="34" charset="0"/>
              <a:cs typeface="Arial" pitchFamily="34" charset="0"/>
            </a:endParaRPr>
          </a:p>
          <a:p>
            <a:pPr algn="ctr">
              <a:lnSpc>
                <a:spcPct val="100000"/>
              </a:lnSpc>
            </a:pPr>
            <a:endParaRPr lang="en-US" sz="2000" b="1" spc="300" baseline="0" dirty="0">
              <a:solidFill>
                <a:schemeClr val="tx1"/>
              </a:solidFill>
              <a:latin typeface="Helvetica" pitchFamily="34" charset="0"/>
              <a:cs typeface="Arial" pitchFamily="34" charset="0"/>
            </a:endParaRPr>
          </a:p>
          <a:p>
            <a:pPr algn="ctr">
              <a:lnSpc>
                <a:spcPct val="100000"/>
              </a:lnSpc>
            </a:pPr>
            <a:endParaRPr lang="en-US" sz="1800" spc="300" dirty="0">
              <a:solidFill>
                <a:schemeClr val="tx1"/>
              </a:solidFill>
              <a:latin typeface="Helvetica" pitchFamily="34" charset="0"/>
              <a:cs typeface="Arial" pitchFamily="34" charset="0"/>
            </a:endParaRPr>
          </a:p>
          <a:p>
            <a:pPr algn="ctr">
              <a:lnSpc>
                <a:spcPct val="100000"/>
              </a:lnSpc>
            </a:pPr>
            <a:endParaRPr lang="en-US" sz="1800" spc="300" dirty="0">
              <a:solidFill>
                <a:schemeClr val="tx1"/>
              </a:solidFill>
              <a:latin typeface="Helvetica" pitchFamily="34" charset="0"/>
              <a:cs typeface="Arial" pitchFamily="34" charset="0"/>
            </a:endParaRPr>
          </a:p>
          <a:p>
            <a:pPr algn="ctr">
              <a:lnSpc>
                <a:spcPct val="100000"/>
              </a:lnSpc>
            </a:pPr>
            <a:endParaRPr lang="en-US" sz="1800" spc="300" dirty="0">
              <a:solidFill>
                <a:schemeClr val="tx1"/>
              </a:solidFill>
              <a:latin typeface="Helvetica" pitchFamily="34" charset="0"/>
              <a:cs typeface="Arial" pitchFamily="34" charset="0"/>
            </a:endParaRPr>
          </a:p>
          <a:p>
            <a:pPr algn="ctr">
              <a:lnSpc>
                <a:spcPct val="100000"/>
              </a:lnSpc>
            </a:pPr>
            <a:endParaRPr lang="en-US" sz="1800" spc="300" dirty="0">
              <a:solidFill>
                <a:schemeClr val="tx1"/>
              </a:solidFill>
              <a:latin typeface="Helvetica" pitchFamily="34" charset="0"/>
              <a:cs typeface="Arial" pitchFamily="34" charset="0"/>
            </a:endParaRPr>
          </a:p>
          <a:p>
            <a:pPr algn="ctr">
              <a:lnSpc>
                <a:spcPct val="100000"/>
              </a:lnSpc>
            </a:pPr>
            <a:endParaRPr lang="en-US" sz="1800" spc="300" dirty="0">
              <a:solidFill>
                <a:schemeClr val="tx1"/>
              </a:solidFill>
              <a:latin typeface="Helvetica" pitchFamily="34" charset="0"/>
              <a:cs typeface="Arial" pitchFamily="34" charset="0"/>
            </a:endParaRPr>
          </a:p>
          <a:p>
            <a:pPr algn="ctr">
              <a:lnSpc>
                <a:spcPct val="100000"/>
              </a:lnSpc>
            </a:pPr>
            <a:endParaRPr lang="en-US" sz="1800" spc="300" dirty="0">
              <a:solidFill>
                <a:schemeClr val="tx1"/>
              </a:solidFill>
              <a:latin typeface="Helvetica" pitchFamily="34" charset="0"/>
              <a:cs typeface="Arial" pitchFamily="34" charset="0"/>
            </a:endParaRPr>
          </a:p>
          <a:p>
            <a:pPr algn="ctr">
              <a:lnSpc>
                <a:spcPct val="100000"/>
              </a:lnSpc>
            </a:pPr>
            <a:endParaRPr lang="en-US" sz="1800" spc="300" baseline="0" dirty="0">
              <a:solidFill>
                <a:schemeClr val="tx1"/>
              </a:solidFill>
              <a:latin typeface="Helvetica" pitchFamily="34" charset="0"/>
              <a:cs typeface="Arial" pitchFamily="34" charset="0"/>
            </a:endParaRPr>
          </a:p>
          <a:p>
            <a:pPr algn="ctr">
              <a:lnSpc>
                <a:spcPct val="100000"/>
              </a:lnSpc>
            </a:pPr>
            <a:r>
              <a:rPr lang="en-US" sz="1800" spc="300" baseline="0" dirty="0">
                <a:solidFill>
                  <a:schemeClr val="tx1"/>
                </a:solidFill>
                <a:latin typeface="Helvetica" pitchFamily="34" charset="0"/>
                <a:cs typeface="Arial" pitchFamily="34" charset="0"/>
              </a:rPr>
              <a:t>Atlanta, Georgia</a:t>
            </a:r>
            <a:endParaRPr lang="en-US" sz="1800" spc="300" dirty="0">
              <a:solidFill>
                <a:schemeClr val="tx1"/>
              </a:solidFill>
              <a:latin typeface="Helvetica" pitchFamily="34" charset="0"/>
              <a:cs typeface="Arial" pitchFamily="34" charset="0"/>
            </a:endParaRPr>
          </a:p>
          <a:p>
            <a:pPr algn="ctr"/>
            <a:r>
              <a:rPr lang="en-US" sz="2000" i="0" spc="300" baseline="0" dirty="0">
                <a:solidFill>
                  <a:schemeClr val="tx1"/>
                </a:solidFill>
                <a:latin typeface="Helvetica" pitchFamily="34" charset="0"/>
                <a:cs typeface="Arial" pitchFamily="34" charset="0"/>
              </a:rPr>
              <a:t>March 9, 2016</a:t>
            </a:r>
            <a:endParaRPr lang="en-US" sz="2000" i="0" spc="300" dirty="0">
              <a:solidFill>
                <a:schemeClr val="tx1"/>
              </a:solidFill>
              <a:latin typeface="Helvetica" pitchFamily="34" charset="0"/>
              <a:cs typeface="Arial" pitchFamily="34" charset="0"/>
            </a:endParaRPr>
          </a:p>
          <a:p>
            <a:pPr algn="ctr"/>
            <a:endParaRPr lang="en-US" dirty="0">
              <a:solidFill>
                <a:srgbClr val="FF0000"/>
              </a:solidFill>
              <a:latin typeface="Helvetica" pitchFamily="34" charset="0"/>
              <a:cs typeface="Arial"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029200" y="2286000"/>
            <a:ext cx="2297217" cy="1632448"/>
          </a:xfrm>
          <a:prstGeom prst="rect">
            <a:avLst/>
          </a:prstGeom>
          <a:noFill/>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3600" y="2133600"/>
            <a:ext cx="2057400" cy="2057400"/>
          </a:xfrm>
          <a:prstGeom prst="rect">
            <a:avLst/>
          </a:prstGeom>
        </p:spPr>
      </p:pic>
      <p:pic>
        <p:nvPicPr>
          <p:cNvPr id="9" name="Picture 8" descr="N:\MARKETING INFO\RFQ-RFP Submittals\Projects Avaleen's Desktop\Swoosh.jpg"/>
          <p:cNvPicPr/>
          <p:nvPr userDrawn="1"/>
        </p:nvPicPr>
        <p:blipFill>
          <a:blip r:embed="rId4"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a:prstGeom prst="rect">
            <a:avLst/>
          </a:prstGeom>
        </p:spPr>
        <p:txBody>
          <a:bodyPr/>
          <a:lstStyle>
            <a:lvl1pPr marL="119063" indent="0" algn="l">
              <a:defRPr>
                <a:latin typeface="Helvetica" pitchFamily="34" charset="0"/>
              </a:defRPr>
            </a:lvl1pPr>
          </a:lstStyle>
          <a:p>
            <a:r>
              <a:rPr lang="en-US" dirty="0"/>
              <a:t>Click to edit Master</a:t>
            </a:r>
          </a:p>
        </p:txBody>
      </p:sp>
      <p:sp>
        <p:nvSpPr>
          <p:cNvPr id="3" name="Content Placeholder 2"/>
          <p:cNvSpPr>
            <a:spLocks noGrp="1"/>
          </p:cNvSpPr>
          <p:nvPr>
            <p:ph idx="1"/>
          </p:nvPr>
        </p:nvSpPr>
        <p:spPr>
          <a:xfrm>
            <a:off x="0" y="1371600"/>
            <a:ext cx="5029200" cy="4754563"/>
          </a:xfrm>
          <a:prstGeom prst="rect">
            <a:avLst/>
          </a:prstGeom>
        </p:spPr>
        <p:txBody>
          <a:bodyPr/>
          <a:lstStyle>
            <a:lvl1pPr marL="917575" indent="-460375">
              <a:buClr>
                <a:srgbClr val="D1E458"/>
              </a:buClr>
              <a:buFont typeface="Wingdings" pitchFamily="2" charset="2"/>
              <a:buChar char="§"/>
              <a:defRPr>
                <a:latin typeface="Helvetica" pitchFamily="34" charset="0"/>
              </a:defRPr>
            </a:lvl1pPr>
            <a:lvl2pPr marL="1371600" indent="-457200">
              <a:defRPr>
                <a:latin typeface="Helvetica" pitchFamily="34" charset="0"/>
              </a:defRPr>
            </a:lvl2pPr>
            <a:lvl3pPr marL="1828800" indent="-457200">
              <a:buClr>
                <a:srgbClr val="D1E458"/>
              </a:buClr>
              <a:buFont typeface="Wingdings" pitchFamily="2" charset="2"/>
              <a:buChar char="§"/>
              <a:defRPr>
                <a:latin typeface="Helvetica" pitchFamily="34" charset="0"/>
              </a:defRPr>
            </a:lvl3pPr>
            <a:lvl4pPr marL="2286000" indent="-457200">
              <a:defRPr>
                <a:latin typeface="Helvetica" pitchFamily="34" charset="0"/>
              </a:defRPr>
            </a:lvl4pPr>
            <a:lvl5pPr marL="2743200" indent="-457200">
              <a:buClr>
                <a:srgbClr val="D1E458"/>
              </a:buClr>
              <a:buFont typeface="Wingdings" pitchFamily="2" charset="2"/>
              <a:buChar char="§"/>
              <a:defRPr>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990600"/>
            <a:ext cx="9144000" cy="1588"/>
          </a:xfrm>
          <a:prstGeom prst="line">
            <a:avLst/>
          </a:prstGeom>
          <a:ln w="15875">
            <a:solidFill>
              <a:schemeClr val="tx1"/>
            </a:solidFill>
          </a:ln>
          <a:effectLst>
            <a:outerShdw sx="1000" sy="1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p:cNvSpPr>
          <p:nvPr>
            <p:ph type="pic" sz="quarter" idx="13"/>
          </p:nvPr>
        </p:nvSpPr>
        <p:spPr>
          <a:xfrm>
            <a:off x="5334000" y="1219200"/>
            <a:ext cx="3810000" cy="5029200"/>
          </a:xfrm>
          <a:prstGeom prst="rect">
            <a:avLst/>
          </a:prstGeom>
        </p:spPr>
        <p:txBody>
          <a:bodyPr/>
          <a:lstStyle/>
          <a:p>
            <a:endParaRPr lang="en-US" dirty="0"/>
          </a:p>
        </p:txBody>
      </p:sp>
      <p:sp>
        <p:nvSpPr>
          <p:cNvPr id="11" name="Slide Number Placeholder 5"/>
          <p:cNvSpPr>
            <a:spLocks noGrp="1"/>
          </p:cNvSpPr>
          <p:nvPr>
            <p:ph type="sldNum" sz="quarter" idx="12"/>
          </p:nvPr>
        </p:nvSpPr>
        <p:spPr>
          <a:xfrm>
            <a:off x="7010400" y="6340475"/>
            <a:ext cx="2133600" cy="365125"/>
          </a:xfrm>
          <a:prstGeom prst="rect">
            <a:avLst/>
          </a:prstGeom>
        </p:spPr>
        <p:txBody>
          <a:bodyPr/>
          <a:lstStyle>
            <a:lvl1pPr algn="r">
              <a:defRPr sz="1200" b="1">
                <a:latin typeface="Helvetica" pitchFamily="34" charset="0"/>
              </a:defRPr>
            </a:lvl1pPr>
          </a:lstStyle>
          <a:p>
            <a:r>
              <a:rPr lang="en-US" dirty="0"/>
              <a:t>Client</a:t>
            </a:r>
          </a:p>
          <a:p>
            <a:r>
              <a:rPr lang="en-US" dirty="0"/>
              <a:t>Project</a:t>
            </a:r>
          </a:p>
        </p:txBody>
      </p:sp>
      <p:pic>
        <p:nvPicPr>
          <p:cNvPr id="12" name="Picture 11"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0" y="76200"/>
            <a:ext cx="9144000" cy="838200"/>
          </a:xfrm>
          <a:prstGeom prst="rect">
            <a:avLst/>
          </a:prstGeom>
        </p:spPr>
        <p:txBody>
          <a:bodyPr/>
          <a:lstStyle>
            <a:lvl1pPr marL="119063" indent="0" algn="l">
              <a:defRPr>
                <a:latin typeface="Helvetica" pitchFamily="34" charset="0"/>
              </a:defRPr>
            </a:lvl1pPr>
          </a:lstStyle>
          <a:p>
            <a:r>
              <a:rPr lang="en-US" dirty="0"/>
              <a:t>Title</a:t>
            </a:r>
          </a:p>
        </p:txBody>
      </p:sp>
      <p:cxnSp>
        <p:nvCxnSpPr>
          <p:cNvPr id="10" name="Straight Connector 9"/>
          <p:cNvCxnSpPr/>
          <p:nvPr userDrawn="1"/>
        </p:nvCxnSpPr>
        <p:spPr>
          <a:xfrm>
            <a:off x="0" y="990600"/>
            <a:ext cx="9144000" cy="1588"/>
          </a:xfrm>
          <a:prstGeom prst="line">
            <a:avLst/>
          </a:prstGeom>
          <a:ln w="15875">
            <a:solidFill>
              <a:schemeClr val="tx1"/>
            </a:solidFill>
          </a:ln>
          <a:effectLst>
            <a:outerShdw sx="1000" sy="1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
        <p:nvSpPr>
          <p:cNvPr id="13" name="Chart Placeholder 12"/>
          <p:cNvSpPr>
            <a:spLocks noGrp="1"/>
          </p:cNvSpPr>
          <p:nvPr>
            <p:ph type="chart" sz="quarter" idx="13"/>
          </p:nvPr>
        </p:nvSpPr>
        <p:spPr>
          <a:xfrm>
            <a:off x="228600" y="1219200"/>
            <a:ext cx="8686800" cy="5029200"/>
          </a:xfrm>
          <a:prstGeom prst="rect">
            <a:avLst/>
          </a:prstGeom>
        </p:spPr>
        <p:txBody>
          <a:bodyPr/>
          <a:lstStyle/>
          <a:p>
            <a:endParaRPr lang="en-US" dirty="0"/>
          </a:p>
        </p:txBody>
      </p:sp>
      <p:sp>
        <p:nvSpPr>
          <p:cNvPr id="12" name="Slide Number Placeholder 5"/>
          <p:cNvSpPr>
            <a:spLocks noGrp="1"/>
          </p:cNvSpPr>
          <p:nvPr>
            <p:ph type="sldNum" sz="quarter" idx="12"/>
          </p:nvPr>
        </p:nvSpPr>
        <p:spPr>
          <a:xfrm>
            <a:off x="7010400" y="6340475"/>
            <a:ext cx="2133600" cy="365125"/>
          </a:xfrm>
          <a:prstGeom prst="rect">
            <a:avLst/>
          </a:prstGeom>
        </p:spPr>
        <p:txBody>
          <a:bodyPr/>
          <a:lstStyle>
            <a:lvl1pPr algn="r">
              <a:defRPr sz="1200" b="1">
                <a:latin typeface="Helvetica" pitchFamily="34" charset="0"/>
              </a:defRPr>
            </a:lvl1pPr>
          </a:lstStyle>
          <a:p>
            <a:r>
              <a:rPr lang="en-US" dirty="0"/>
              <a:t>Client</a:t>
            </a:r>
          </a:p>
          <a:p>
            <a:r>
              <a:rPr lang="en-US" dirty="0"/>
              <a:t>Project</a:t>
            </a:r>
          </a:p>
        </p:txBody>
      </p:sp>
      <p:pic>
        <p:nvPicPr>
          <p:cNvPr id="8" name="Picture 7"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idx="14" hasCustomPrompt="1"/>
          </p:nvPr>
        </p:nvSpPr>
        <p:spPr>
          <a:xfrm>
            <a:off x="4648200" y="1600200"/>
            <a:ext cx="4038600" cy="4495800"/>
          </a:xfrm>
          <a:prstGeom prst="rect">
            <a:avLst/>
          </a:prstGeom>
        </p:spPr>
        <p:txBody>
          <a:bodyPr/>
          <a:lstStyle>
            <a:lvl1pPr marL="457200" indent="-457200">
              <a:buClr>
                <a:srgbClr val="D1E458"/>
              </a:buClr>
              <a:buFont typeface="Wingdings" pitchFamily="2" charset="2"/>
              <a:buChar char="§"/>
              <a:defRPr>
                <a:latin typeface="Helvetica" pitchFamily="34" charset="0"/>
              </a:defRPr>
            </a:lvl1pPr>
            <a:lvl2pPr marL="685800" indent="-457200">
              <a:defRPr>
                <a:latin typeface="Helvetica" pitchFamily="34" charset="0"/>
              </a:defRPr>
            </a:lvl2pPr>
            <a:lvl3pPr marL="914400" indent="-457200">
              <a:buClr>
                <a:srgbClr val="D1E458"/>
              </a:buClr>
              <a:buFont typeface="Wingdings" pitchFamily="2" charset="2"/>
              <a:buChar char="§"/>
              <a:defRPr>
                <a:latin typeface="Helvetica" pitchFamily="34" charset="0"/>
              </a:defRPr>
            </a:lvl3pPr>
            <a:lvl4pPr marL="1143000" indent="-457200">
              <a:defRPr>
                <a:latin typeface="Helvetica" pitchFamily="34" charset="0"/>
              </a:defRPr>
            </a:lvl4pPr>
            <a:lvl5pPr marL="1371600" indent="-457200">
              <a:buClr>
                <a:srgbClr val="D1E458"/>
              </a:buClr>
              <a:buFont typeface="Wingdings" pitchFamily="2" charset="2"/>
              <a:buChar char="§"/>
              <a:defRPr>
                <a:latin typeface="Helvetica"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1600200"/>
            <a:ext cx="4038600" cy="4495800"/>
          </a:xfrm>
          <a:prstGeom prst="rect">
            <a:avLst/>
          </a:prstGeom>
        </p:spPr>
        <p:txBody>
          <a:bodyPr/>
          <a:lstStyle>
            <a:lvl1pPr marL="457200" indent="-457200">
              <a:buClr>
                <a:srgbClr val="D1E458"/>
              </a:buClr>
              <a:buFont typeface="Wingdings" pitchFamily="2" charset="2"/>
              <a:buChar char="§"/>
              <a:defRPr>
                <a:latin typeface="Helvetica" pitchFamily="34" charset="0"/>
              </a:defRPr>
            </a:lvl1pPr>
            <a:lvl2pPr marL="685800" indent="-457200">
              <a:defRPr>
                <a:latin typeface="Helvetica" pitchFamily="34" charset="0"/>
              </a:defRPr>
            </a:lvl2pPr>
            <a:lvl3pPr marL="914400" indent="-457200">
              <a:buClr>
                <a:srgbClr val="D1E458"/>
              </a:buClr>
              <a:buFont typeface="Wingdings" pitchFamily="2" charset="2"/>
              <a:buChar char="§"/>
              <a:defRPr>
                <a:latin typeface="Helvetica" pitchFamily="34" charset="0"/>
              </a:defRPr>
            </a:lvl3pPr>
            <a:lvl4pPr marL="1143000" indent="-457200">
              <a:defRPr>
                <a:latin typeface="Helvetica" pitchFamily="34" charset="0"/>
              </a:defRPr>
            </a:lvl4pPr>
            <a:lvl5pPr marL="1371600" indent="-457200">
              <a:buClr>
                <a:srgbClr val="D1E458"/>
              </a:buClr>
              <a:buFont typeface="Wingdings" pitchFamily="2" charset="2"/>
              <a:buChar char="§"/>
              <a:defRPr>
                <a:latin typeface="Helvetica"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0" y="76200"/>
            <a:ext cx="9144000" cy="838200"/>
          </a:xfrm>
          <a:prstGeom prst="rect">
            <a:avLst/>
          </a:prstGeom>
        </p:spPr>
        <p:txBody>
          <a:bodyPr/>
          <a:lstStyle>
            <a:lvl1pPr marL="119063" indent="0" algn="l">
              <a:defRPr>
                <a:latin typeface="Helvetica" pitchFamily="34" charset="0"/>
              </a:defRPr>
            </a:lvl1pPr>
          </a:lstStyle>
          <a:p>
            <a:r>
              <a:rPr lang="en-US" dirty="0"/>
              <a:t>Title</a:t>
            </a:r>
          </a:p>
        </p:txBody>
      </p:sp>
      <p:cxnSp>
        <p:nvCxnSpPr>
          <p:cNvPr id="13" name="Straight Connector 12"/>
          <p:cNvCxnSpPr/>
          <p:nvPr userDrawn="1"/>
        </p:nvCxnSpPr>
        <p:spPr>
          <a:xfrm>
            <a:off x="0" y="990600"/>
            <a:ext cx="9144000" cy="1588"/>
          </a:xfrm>
          <a:prstGeom prst="line">
            <a:avLst/>
          </a:prstGeom>
          <a:ln w="15875">
            <a:solidFill>
              <a:schemeClr val="tx1"/>
            </a:solidFill>
          </a:ln>
          <a:effectLst>
            <a:outerShdw sx="1000" sy="1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7010400" y="6340475"/>
            <a:ext cx="2133600" cy="365125"/>
          </a:xfrm>
          <a:prstGeom prst="rect">
            <a:avLst/>
          </a:prstGeom>
        </p:spPr>
        <p:txBody>
          <a:bodyPr/>
          <a:lstStyle>
            <a:lvl1pPr algn="r">
              <a:defRPr sz="1200" b="1">
                <a:latin typeface="Helvetica" pitchFamily="34" charset="0"/>
              </a:defRPr>
            </a:lvl1pPr>
          </a:lstStyle>
          <a:p>
            <a:r>
              <a:rPr lang="en-US" dirty="0"/>
              <a:t>Client</a:t>
            </a:r>
          </a:p>
          <a:p>
            <a:r>
              <a:rPr lang="en-US" dirty="0"/>
              <a:t>Project</a:t>
            </a:r>
          </a:p>
        </p:txBody>
      </p:sp>
      <p:pic>
        <p:nvPicPr>
          <p:cNvPr id="11" name="Picture 10"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2" name="Title 1"/>
          <p:cNvSpPr>
            <a:spLocks noGrp="1"/>
          </p:cNvSpPr>
          <p:nvPr>
            <p:ph type="title" hasCustomPrompt="1"/>
          </p:nvPr>
        </p:nvSpPr>
        <p:spPr>
          <a:xfrm>
            <a:off x="0" y="76200"/>
            <a:ext cx="9144000" cy="838200"/>
          </a:xfrm>
          <a:prstGeom prst="rect">
            <a:avLst/>
          </a:prstGeom>
        </p:spPr>
        <p:txBody>
          <a:bodyPr/>
          <a:lstStyle>
            <a:lvl1pPr marL="119063" indent="0" algn="l">
              <a:defRPr>
                <a:latin typeface="Helvetica" pitchFamily="34" charset="0"/>
              </a:defRPr>
            </a:lvl1pPr>
          </a:lstStyle>
          <a:p>
            <a:r>
              <a:rPr lang="en-US" dirty="0"/>
              <a:t>Title</a:t>
            </a:r>
          </a:p>
        </p:txBody>
      </p:sp>
      <p:cxnSp>
        <p:nvCxnSpPr>
          <p:cNvPr id="13" name="Straight Connector 12"/>
          <p:cNvCxnSpPr/>
          <p:nvPr userDrawn="1"/>
        </p:nvCxnSpPr>
        <p:spPr>
          <a:xfrm>
            <a:off x="0" y="990600"/>
            <a:ext cx="9144000" cy="1588"/>
          </a:xfrm>
          <a:prstGeom prst="line">
            <a:avLst/>
          </a:prstGeom>
          <a:ln w="15875">
            <a:solidFill>
              <a:schemeClr val="tx1"/>
            </a:solidFill>
          </a:ln>
          <a:effectLst>
            <a:outerShdw sx="1000" sy="1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4" hasCustomPrompt="1"/>
          </p:nvPr>
        </p:nvSpPr>
        <p:spPr>
          <a:xfrm>
            <a:off x="4648200" y="2191512"/>
            <a:ext cx="4038600" cy="3886200"/>
          </a:xfrm>
          <a:prstGeom prst="rect">
            <a:avLst/>
          </a:prstGeom>
        </p:spPr>
        <p:txBody>
          <a:bodyPr/>
          <a:lstStyle>
            <a:lvl1pPr marL="457200" indent="-457200">
              <a:buClr>
                <a:srgbClr val="D1E458"/>
              </a:buClr>
              <a:buFont typeface="Wingdings" pitchFamily="2" charset="2"/>
              <a:buChar char="§"/>
              <a:defRPr>
                <a:latin typeface="Helvetica" pitchFamily="34" charset="0"/>
              </a:defRPr>
            </a:lvl1pPr>
            <a:lvl2pPr marL="685800" indent="-457200">
              <a:defRPr>
                <a:latin typeface="Helvetica" pitchFamily="34" charset="0"/>
              </a:defRPr>
            </a:lvl2pPr>
            <a:lvl3pPr marL="914400" indent="-457200">
              <a:buClr>
                <a:srgbClr val="D1E458"/>
              </a:buClr>
              <a:buFont typeface="Wingdings" pitchFamily="2" charset="2"/>
              <a:buChar char="§"/>
              <a:defRPr>
                <a:latin typeface="Helvetica" pitchFamily="34" charset="0"/>
              </a:defRPr>
            </a:lvl3pPr>
            <a:lvl4pPr marL="1143000" indent="-457200">
              <a:defRPr>
                <a:latin typeface="Helvetica" pitchFamily="34" charset="0"/>
              </a:defRPr>
            </a:lvl4pPr>
            <a:lvl5pPr marL="1371600" indent="-457200">
              <a:buClr>
                <a:srgbClr val="D1E458"/>
              </a:buClr>
              <a:buFont typeface="Wingdings" pitchFamily="2" charset="2"/>
              <a:buChar char="§"/>
              <a:defRPr>
                <a:latin typeface="Helvetica"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457200" y="2191512"/>
            <a:ext cx="4038600" cy="3886200"/>
          </a:xfrm>
          <a:prstGeom prst="rect">
            <a:avLst/>
          </a:prstGeom>
        </p:spPr>
        <p:txBody>
          <a:bodyPr/>
          <a:lstStyle>
            <a:lvl1pPr marL="457200" indent="-457200">
              <a:buClr>
                <a:srgbClr val="D1E458"/>
              </a:buClr>
              <a:buFont typeface="Wingdings" pitchFamily="2" charset="2"/>
              <a:buChar char="§"/>
              <a:defRPr>
                <a:latin typeface="Helvetica" pitchFamily="34" charset="0"/>
              </a:defRPr>
            </a:lvl1pPr>
            <a:lvl2pPr marL="685800" indent="-457200">
              <a:defRPr>
                <a:latin typeface="Helvetica" pitchFamily="34" charset="0"/>
              </a:defRPr>
            </a:lvl2pPr>
            <a:lvl3pPr marL="914400" indent="-457200">
              <a:buClr>
                <a:srgbClr val="D1E458"/>
              </a:buClr>
              <a:buFont typeface="Wingdings" pitchFamily="2" charset="2"/>
              <a:buChar char="§"/>
              <a:defRPr>
                <a:latin typeface="Helvetica" pitchFamily="34" charset="0"/>
              </a:defRPr>
            </a:lvl3pPr>
            <a:lvl4pPr marL="1143000" indent="-457200">
              <a:defRPr>
                <a:latin typeface="Helvetica" pitchFamily="34" charset="0"/>
              </a:defRPr>
            </a:lvl4pPr>
            <a:lvl5pPr marL="1371600" indent="-457200">
              <a:buClr>
                <a:srgbClr val="D1E458"/>
              </a:buClr>
              <a:buFont typeface="Wingdings" pitchFamily="2" charset="2"/>
              <a:buChar char="§"/>
              <a:defRPr>
                <a:latin typeface="Helvetica"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7010400" y="6340475"/>
            <a:ext cx="2133600" cy="365125"/>
          </a:xfrm>
          <a:prstGeom prst="rect">
            <a:avLst/>
          </a:prstGeom>
        </p:spPr>
        <p:txBody>
          <a:bodyPr/>
          <a:lstStyle>
            <a:lvl1pPr algn="r">
              <a:defRPr sz="1200" b="1">
                <a:latin typeface="Helvetica" pitchFamily="34" charset="0"/>
              </a:defRPr>
            </a:lvl1pPr>
          </a:lstStyle>
          <a:p>
            <a:r>
              <a:rPr lang="en-US" dirty="0"/>
              <a:t>Client</a:t>
            </a:r>
          </a:p>
          <a:p>
            <a:r>
              <a:rPr lang="en-US" dirty="0"/>
              <a:t>Project</a:t>
            </a:r>
          </a:p>
        </p:txBody>
      </p:sp>
      <p:pic>
        <p:nvPicPr>
          <p:cNvPr id="11" name="Picture 10"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3008313" cy="609600"/>
          </a:xfrm>
          <a:prstGeom prst="rect">
            <a:avLst/>
          </a:prstGeom>
        </p:spPr>
        <p:txBody>
          <a:bodyPr anchor="b">
            <a:noAutofit/>
          </a:bodyPr>
          <a:lstStyle>
            <a:lvl1pPr algn="l">
              <a:defRPr sz="3200" b="1"/>
            </a:lvl1pPr>
          </a:lstStyle>
          <a:p>
            <a:r>
              <a:rPr lang="en-US" dirty="0"/>
              <a:t>Title</a:t>
            </a:r>
          </a:p>
        </p:txBody>
      </p:sp>
      <p:sp>
        <p:nvSpPr>
          <p:cNvPr id="4" name="Text Placeholder 3"/>
          <p:cNvSpPr>
            <a:spLocks noGrp="1"/>
          </p:cNvSpPr>
          <p:nvPr>
            <p:ph type="body" sz="half" idx="2" hasCustomPrompt="1"/>
          </p:nvPr>
        </p:nvSpPr>
        <p:spPr>
          <a:xfrm>
            <a:off x="457200" y="1770888"/>
            <a:ext cx="3008313" cy="44013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9" name="Title 1"/>
          <p:cNvSpPr txBox="1">
            <a:spLocks/>
          </p:cNvSpPr>
          <p:nvPr userDrawn="1"/>
        </p:nvSpPr>
        <p:spPr>
          <a:xfrm>
            <a:off x="0" y="76200"/>
            <a:ext cx="9144000" cy="838200"/>
          </a:xfrm>
          <a:prstGeom prst="rect">
            <a:avLst/>
          </a:prstGeom>
        </p:spPr>
        <p:txBody>
          <a:bodyPr vert="horz" lIns="91440" tIns="45720" rIns="91440" bIns="45720" rtlCol="0" anchor="ctr">
            <a:normAutofit/>
          </a:bodyPr>
          <a:lstStyle>
            <a:lvl1pPr marL="119063" indent="0" algn="l">
              <a:defRPr>
                <a:latin typeface="Helvetica" pitchFamily="34" charset="0"/>
              </a:defRPr>
            </a:lvl1pPr>
          </a:lstStyle>
          <a:p>
            <a:pPr marL="119063"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Helvetica" pitchFamily="34" charset="0"/>
                <a:ea typeface="+mj-ea"/>
                <a:cs typeface="+mj-cs"/>
              </a:rPr>
              <a:t>Title</a:t>
            </a:r>
          </a:p>
        </p:txBody>
      </p:sp>
      <p:cxnSp>
        <p:nvCxnSpPr>
          <p:cNvPr id="10" name="Straight Connector 9"/>
          <p:cNvCxnSpPr/>
          <p:nvPr userDrawn="1"/>
        </p:nvCxnSpPr>
        <p:spPr>
          <a:xfrm>
            <a:off x="0" y="990600"/>
            <a:ext cx="9144000" cy="1588"/>
          </a:xfrm>
          <a:prstGeom prst="line">
            <a:avLst/>
          </a:prstGeom>
          <a:ln w="15875">
            <a:solidFill>
              <a:schemeClr val="tx1"/>
            </a:solidFill>
          </a:ln>
          <a:effectLst>
            <a:outerShdw sx="1000" sy="1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4" hasCustomPrompt="1"/>
          </p:nvPr>
        </p:nvSpPr>
        <p:spPr>
          <a:xfrm>
            <a:off x="3581400" y="1146681"/>
            <a:ext cx="5105400" cy="5025519"/>
          </a:xfrm>
          <a:prstGeom prst="rect">
            <a:avLst/>
          </a:prstGeom>
        </p:spPr>
        <p:txBody>
          <a:bodyPr/>
          <a:lstStyle>
            <a:lvl1pPr marL="457200" indent="-457200">
              <a:buClr>
                <a:srgbClr val="D1E458"/>
              </a:buClr>
              <a:buFont typeface="Wingdings" pitchFamily="2" charset="2"/>
              <a:buChar char="§"/>
              <a:defRPr>
                <a:latin typeface="Helvetica" pitchFamily="34" charset="0"/>
              </a:defRPr>
            </a:lvl1pPr>
            <a:lvl2pPr marL="685800" indent="-457200">
              <a:defRPr>
                <a:latin typeface="Helvetica" pitchFamily="34" charset="0"/>
              </a:defRPr>
            </a:lvl2pPr>
            <a:lvl3pPr marL="914400" indent="-457200">
              <a:buClr>
                <a:srgbClr val="D1E458"/>
              </a:buClr>
              <a:buFont typeface="Wingdings" pitchFamily="2" charset="2"/>
              <a:buChar char="§"/>
              <a:defRPr>
                <a:latin typeface="Helvetica" pitchFamily="34" charset="0"/>
              </a:defRPr>
            </a:lvl3pPr>
            <a:lvl4pPr marL="1143000" indent="-457200">
              <a:defRPr>
                <a:latin typeface="Helvetica" pitchFamily="34" charset="0"/>
              </a:defRPr>
            </a:lvl4pPr>
            <a:lvl5pPr marL="1371600" indent="-457200">
              <a:buClr>
                <a:srgbClr val="D1E458"/>
              </a:buClr>
              <a:buFont typeface="Wingdings" pitchFamily="2" charset="2"/>
              <a:buChar char="§"/>
              <a:defRPr>
                <a:latin typeface="Helvetica"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12"/>
          </p:nvPr>
        </p:nvSpPr>
        <p:spPr>
          <a:xfrm>
            <a:off x="7010400" y="6340475"/>
            <a:ext cx="2133600" cy="365125"/>
          </a:xfrm>
          <a:prstGeom prst="rect">
            <a:avLst/>
          </a:prstGeom>
        </p:spPr>
        <p:txBody>
          <a:bodyPr/>
          <a:lstStyle>
            <a:lvl1pPr algn="r">
              <a:defRPr sz="1200" b="1">
                <a:latin typeface="Helvetica" pitchFamily="34" charset="0"/>
              </a:defRPr>
            </a:lvl1pPr>
          </a:lstStyle>
          <a:p>
            <a:r>
              <a:rPr lang="en-US" dirty="0"/>
              <a:t>Client</a:t>
            </a:r>
          </a:p>
          <a:p>
            <a:r>
              <a:rPr lang="en-US" dirty="0"/>
              <a:t>Project</a:t>
            </a:r>
          </a:p>
        </p:txBody>
      </p:sp>
      <p:pic>
        <p:nvPicPr>
          <p:cNvPr id="12" name="Picture 11"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3" name="Content Placeholder 2"/>
          <p:cNvSpPr>
            <a:spLocks noGrp="1"/>
          </p:cNvSpPr>
          <p:nvPr>
            <p:ph idx="14" hasCustomPrompt="1"/>
          </p:nvPr>
        </p:nvSpPr>
        <p:spPr>
          <a:xfrm>
            <a:off x="457200" y="1777617"/>
            <a:ext cx="3048000" cy="4394583"/>
          </a:xfrm>
          <a:prstGeom prst="rect">
            <a:avLst/>
          </a:prstGeom>
        </p:spPr>
        <p:txBody>
          <a:bodyPr/>
          <a:lstStyle>
            <a:lvl1pPr marL="457200" indent="-457200">
              <a:buClr>
                <a:srgbClr val="D1E458"/>
              </a:buClr>
              <a:buFont typeface="Wingdings" pitchFamily="2" charset="2"/>
              <a:buChar char="§"/>
              <a:defRPr>
                <a:latin typeface="Helvetica" pitchFamily="34" charset="0"/>
              </a:defRPr>
            </a:lvl1pPr>
            <a:lvl2pPr marL="685800" indent="-457200">
              <a:defRPr>
                <a:latin typeface="Helvetica" pitchFamily="34" charset="0"/>
              </a:defRPr>
            </a:lvl2pPr>
            <a:lvl3pPr marL="914400" indent="-457200">
              <a:buClr>
                <a:srgbClr val="D1E458"/>
              </a:buClr>
              <a:buFont typeface="Wingdings" pitchFamily="2" charset="2"/>
              <a:buChar char="§"/>
              <a:defRPr>
                <a:latin typeface="Helvetica" pitchFamily="34" charset="0"/>
              </a:defRPr>
            </a:lvl3pPr>
            <a:lvl4pPr marL="1143000" indent="-457200">
              <a:defRPr>
                <a:latin typeface="Helvetica" pitchFamily="34" charset="0"/>
              </a:defRPr>
            </a:lvl4pPr>
            <a:lvl5pPr marL="1371600" indent="-457200">
              <a:buClr>
                <a:srgbClr val="D1E458"/>
              </a:buClr>
              <a:buFont typeface="Wingdings" pitchFamily="2" charset="2"/>
              <a:buChar char="§"/>
              <a:defRPr>
                <a:latin typeface="Helvetica"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1143000"/>
            <a:ext cx="3048000" cy="609600"/>
          </a:xfrm>
          <a:prstGeom prst="rect">
            <a:avLst/>
          </a:prstGeom>
        </p:spPr>
        <p:txBody>
          <a:bodyPr anchor="b">
            <a:noAutofit/>
          </a:bodyPr>
          <a:lstStyle>
            <a:lvl1pPr algn="l">
              <a:defRPr sz="3200" b="1"/>
            </a:lvl1pPr>
          </a:lstStyle>
          <a:p>
            <a:r>
              <a:rPr lang="en-US" dirty="0"/>
              <a:t>Title</a:t>
            </a:r>
          </a:p>
        </p:txBody>
      </p:sp>
      <p:sp>
        <p:nvSpPr>
          <p:cNvPr id="9" name="Title 1"/>
          <p:cNvSpPr txBox="1">
            <a:spLocks/>
          </p:cNvSpPr>
          <p:nvPr userDrawn="1"/>
        </p:nvSpPr>
        <p:spPr>
          <a:xfrm>
            <a:off x="0" y="76200"/>
            <a:ext cx="9144000" cy="838200"/>
          </a:xfrm>
          <a:prstGeom prst="rect">
            <a:avLst/>
          </a:prstGeom>
        </p:spPr>
        <p:txBody>
          <a:bodyPr vert="horz" lIns="91440" tIns="45720" rIns="91440" bIns="45720" rtlCol="0" anchor="ctr">
            <a:normAutofit/>
          </a:bodyPr>
          <a:lstStyle>
            <a:lvl1pPr marL="119063" indent="0" algn="l">
              <a:defRPr>
                <a:latin typeface="Helvetica" pitchFamily="34" charset="0"/>
              </a:defRPr>
            </a:lvl1pPr>
          </a:lstStyle>
          <a:p>
            <a:pPr marL="119063"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Helvetica" pitchFamily="34" charset="0"/>
                <a:ea typeface="+mj-ea"/>
                <a:cs typeface="+mj-cs"/>
              </a:rPr>
              <a:t>Title</a:t>
            </a:r>
          </a:p>
        </p:txBody>
      </p:sp>
      <p:cxnSp>
        <p:nvCxnSpPr>
          <p:cNvPr id="10" name="Straight Connector 9"/>
          <p:cNvCxnSpPr/>
          <p:nvPr userDrawn="1"/>
        </p:nvCxnSpPr>
        <p:spPr>
          <a:xfrm>
            <a:off x="0" y="990600"/>
            <a:ext cx="9144000" cy="1588"/>
          </a:xfrm>
          <a:prstGeom prst="line">
            <a:avLst/>
          </a:prstGeom>
          <a:ln w="15875">
            <a:solidFill>
              <a:schemeClr val="tx1"/>
            </a:solidFill>
          </a:ln>
          <a:effectLst>
            <a:outerShdw sx="1000" sy="1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5"/>
          </p:nvPr>
        </p:nvSpPr>
        <p:spPr>
          <a:xfrm>
            <a:off x="3581400" y="1143000"/>
            <a:ext cx="5562600" cy="5029200"/>
          </a:xfrm>
          <a:prstGeom prst="rect">
            <a:avLst/>
          </a:prstGeom>
        </p:spPr>
        <p:txBody>
          <a:bodyPr/>
          <a:lstStyle/>
          <a:p>
            <a:endParaRPr lang="en-US" dirty="0"/>
          </a:p>
        </p:txBody>
      </p:sp>
      <p:sp>
        <p:nvSpPr>
          <p:cNvPr id="14" name="Slide Number Placeholder 5"/>
          <p:cNvSpPr>
            <a:spLocks noGrp="1"/>
          </p:cNvSpPr>
          <p:nvPr>
            <p:ph type="sldNum" sz="quarter" idx="12"/>
          </p:nvPr>
        </p:nvSpPr>
        <p:spPr>
          <a:xfrm>
            <a:off x="7010400" y="6340475"/>
            <a:ext cx="2133600" cy="365125"/>
          </a:xfrm>
          <a:prstGeom prst="rect">
            <a:avLst/>
          </a:prstGeom>
        </p:spPr>
        <p:txBody>
          <a:bodyPr/>
          <a:lstStyle>
            <a:lvl1pPr algn="r">
              <a:defRPr sz="1200" b="1">
                <a:latin typeface="Helvetica" pitchFamily="34" charset="0"/>
              </a:defRPr>
            </a:lvl1pPr>
          </a:lstStyle>
          <a:p>
            <a:r>
              <a:rPr lang="en-US" dirty="0"/>
              <a:t>Client</a:t>
            </a:r>
          </a:p>
          <a:p>
            <a:r>
              <a:rPr lang="en-US" dirty="0"/>
              <a:t>Project</a:t>
            </a:r>
          </a:p>
        </p:txBody>
      </p:sp>
      <p:pic>
        <p:nvPicPr>
          <p:cNvPr id="12" name="Picture 11"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404294"/>
            <a:ext cx="5486400" cy="566738"/>
          </a:xfrm>
          <a:prstGeom prst="rect">
            <a:avLst/>
          </a:prstGeom>
        </p:spPr>
        <p:txBody>
          <a:bodyPr anchor="b"/>
          <a:lstStyle>
            <a:lvl1pPr algn="l">
              <a:defRPr sz="2000" b="1"/>
            </a:lvl1pPr>
          </a:lstStyle>
          <a:p>
            <a:r>
              <a:rPr lang="en-US" dirty="0"/>
              <a:t>Title</a:t>
            </a:r>
          </a:p>
        </p:txBody>
      </p:sp>
      <p:sp>
        <p:nvSpPr>
          <p:cNvPr id="3" name="Picture Placeholder 2"/>
          <p:cNvSpPr>
            <a:spLocks noGrp="1"/>
          </p:cNvSpPr>
          <p:nvPr>
            <p:ph type="pic" idx="1"/>
          </p:nvPr>
        </p:nvSpPr>
        <p:spPr>
          <a:xfrm>
            <a:off x="1792288" y="1216469"/>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5976938"/>
            <a:ext cx="5486400" cy="347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10" name="Title 1"/>
          <p:cNvSpPr txBox="1">
            <a:spLocks/>
          </p:cNvSpPr>
          <p:nvPr userDrawn="1"/>
        </p:nvSpPr>
        <p:spPr>
          <a:xfrm>
            <a:off x="0" y="76200"/>
            <a:ext cx="9144000" cy="838200"/>
          </a:xfrm>
          <a:prstGeom prst="rect">
            <a:avLst/>
          </a:prstGeom>
        </p:spPr>
        <p:txBody>
          <a:bodyPr vert="horz" lIns="91440" tIns="45720" rIns="91440" bIns="45720" rtlCol="0" anchor="ctr">
            <a:normAutofit/>
          </a:bodyPr>
          <a:lstStyle>
            <a:lvl1pPr marL="119063" indent="0" algn="l">
              <a:defRPr>
                <a:latin typeface="Helvetica" pitchFamily="34" charset="0"/>
              </a:defRPr>
            </a:lvl1pPr>
          </a:lstStyle>
          <a:p>
            <a:pPr marL="119063"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Helvetica" pitchFamily="34" charset="0"/>
                <a:ea typeface="+mj-ea"/>
                <a:cs typeface="+mj-cs"/>
              </a:rPr>
              <a:t>Title</a:t>
            </a:r>
          </a:p>
        </p:txBody>
      </p:sp>
      <p:cxnSp>
        <p:nvCxnSpPr>
          <p:cNvPr id="11" name="Straight Connector 10"/>
          <p:cNvCxnSpPr/>
          <p:nvPr userDrawn="1"/>
        </p:nvCxnSpPr>
        <p:spPr>
          <a:xfrm>
            <a:off x="0" y="990600"/>
            <a:ext cx="9144000" cy="1588"/>
          </a:xfrm>
          <a:prstGeom prst="line">
            <a:avLst/>
          </a:prstGeom>
          <a:ln w="15875">
            <a:solidFill>
              <a:schemeClr val="tx1"/>
            </a:solidFill>
          </a:ln>
          <a:effectLst>
            <a:outerShdw sx="1000" sy="1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7010400" y="6340475"/>
            <a:ext cx="2133600" cy="365125"/>
          </a:xfrm>
          <a:prstGeom prst="rect">
            <a:avLst/>
          </a:prstGeom>
        </p:spPr>
        <p:txBody>
          <a:bodyPr/>
          <a:lstStyle>
            <a:lvl1pPr algn="r">
              <a:defRPr sz="1200" b="1">
                <a:latin typeface="Helvetica" pitchFamily="34" charset="0"/>
              </a:defRPr>
            </a:lvl1pPr>
          </a:lstStyle>
          <a:p>
            <a:r>
              <a:rPr lang="en-US" dirty="0"/>
              <a:t>Client</a:t>
            </a:r>
          </a:p>
          <a:p>
            <a:r>
              <a:rPr lang="en-US" dirty="0"/>
              <a:t>Project</a:t>
            </a:r>
          </a:p>
        </p:txBody>
      </p:sp>
      <p:pic>
        <p:nvPicPr>
          <p:cNvPr id="9" name="Picture 8"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010400" y="6340475"/>
            <a:ext cx="2133600" cy="365125"/>
          </a:xfrm>
          <a:prstGeom prst="rect">
            <a:avLst/>
          </a:prstGeom>
        </p:spPr>
        <p:txBody>
          <a:bodyPr/>
          <a:lstStyle>
            <a:lvl1pPr algn="r">
              <a:defRPr sz="1200" b="1">
                <a:latin typeface="Helvetica" pitchFamily="34" charset="0"/>
              </a:defRPr>
            </a:lvl1pPr>
          </a:lstStyle>
          <a:p>
            <a:r>
              <a:rPr lang="en-US" dirty="0"/>
              <a:t>Client</a:t>
            </a:r>
          </a:p>
          <a:p>
            <a:r>
              <a:rPr lang="en-US" dirty="0"/>
              <a:t>Project</a:t>
            </a:r>
          </a:p>
        </p:txBody>
      </p:sp>
      <p:sp>
        <p:nvSpPr>
          <p:cNvPr id="8" name="Title 1"/>
          <p:cNvSpPr>
            <a:spLocks noGrp="1"/>
          </p:cNvSpPr>
          <p:nvPr>
            <p:ph type="title" hasCustomPrompt="1"/>
          </p:nvPr>
        </p:nvSpPr>
        <p:spPr>
          <a:xfrm>
            <a:off x="0" y="76200"/>
            <a:ext cx="9144000" cy="838200"/>
          </a:xfrm>
          <a:prstGeom prst="rect">
            <a:avLst/>
          </a:prstGeom>
        </p:spPr>
        <p:txBody>
          <a:bodyPr/>
          <a:lstStyle>
            <a:lvl1pPr marL="119063" indent="0" algn="l">
              <a:defRPr>
                <a:latin typeface="Helvetica" pitchFamily="34" charset="0"/>
              </a:defRPr>
            </a:lvl1pPr>
          </a:lstStyle>
          <a:p>
            <a:r>
              <a:rPr lang="en-US" dirty="0"/>
              <a:t>Title</a:t>
            </a:r>
          </a:p>
        </p:txBody>
      </p:sp>
      <p:cxnSp>
        <p:nvCxnSpPr>
          <p:cNvPr id="9" name="Straight Connector 8"/>
          <p:cNvCxnSpPr/>
          <p:nvPr userDrawn="1"/>
        </p:nvCxnSpPr>
        <p:spPr>
          <a:xfrm>
            <a:off x="0" y="990600"/>
            <a:ext cx="9144000" cy="1588"/>
          </a:xfrm>
          <a:prstGeom prst="line">
            <a:avLst/>
          </a:prstGeom>
          <a:ln w="15875">
            <a:solidFill>
              <a:schemeClr val="tx1"/>
            </a:solidFill>
          </a:ln>
          <a:effectLst>
            <a:outerShdw sx="1000" sy="1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hasCustomPrompt="1"/>
          </p:nvPr>
        </p:nvSpPr>
        <p:spPr>
          <a:xfrm>
            <a:off x="0" y="1371600"/>
            <a:ext cx="5029200" cy="4724400"/>
          </a:xfrm>
          <a:prstGeom prst="rect">
            <a:avLst/>
          </a:prstGeom>
        </p:spPr>
        <p:txBody>
          <a:bodyPr/>
          <a:lstStyle>
            <a:lvl1pPr marL="917575" indent="-460375">
              <a:buClr>
                <a:srgbClr val="D1E458"/>
              </a:buClr>
              <a:buFont typeface="Wingdings" pitchFamily="2" charset="2"/>
              <a:buChar char="§"/>
              <a:defRPr>
                <a:latin typeface="Helvetica" pitchFamily="34" charset="0"/>
              </a:defRPr>
            </a:lvl1pPr>
            <a:lvl2pPr marL="1371600" indent="-457200">
              <a:defRPr>
                <a:latin typeface="Helvetica" pitchFamily="34" charset="0"/>
              </a:defRPr>
            </a:lvl2pPr>
            <a:lvl3pPr marL="1828800" indent="-457200">
              <a:buClr>
                <a:srgbClr val="D1E458"/>
              </a:buClr>
              <a:buFont typeface="Wingdings" pitchFamily="2" charset="2"/>
              <a:buChar char="§"/>
              <a:defRPr>
                <a:latin typeface="Helvetica" pitchFamily="34" charset="0"/>
              </a:defRPr>
            </a:lvl3pPr>
            <a:lvl4pPr marL="2286000" indent="-457200">
              <a:defRPr>
                <a:latin typeface="Helvetica" pitchFamily="34" charset="0"/>
              </a:defRPr>
            </a:lvl4pPr>
            <a:lvl5pPr marL="2743200" indent="-457200">
              <a:buClr>
                <a:srgbClr val="D1E458"/>
              </a:buClr>
              <a:buFont typeface="Wingdings" pitchFamily="2" charset="2"/>
              <a:buChar char="§"/>
              <a:defRPr>
                <a:latin typeface="Helvetica" pitchFamily="34"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4"/>
          <p:cNvSpPr>
            <a:spLocks noGrp="1"/>
          </p:cNvSpPr>
          <p:nvPr>
            <p:ph type="pic" sz="quarter" idx="13"/>
          </p:nvPr>
        </p:nvSpPr>
        <p:spPr>
          <a:xfrm>
            <a:off x="5334000" y="1219200"/>
            <a:ext cx="3810000" cy="2423160"/>
          </a:xfrm>
          <a:prstGeom prst="rect">
            <a:avLst/>
          </a:prstGeom>
        </p:spPr>
        <p:txBody>
          <a:bodyPr/>
          <a:lstStyle/>
          <a:p>
            <a:endParaRPr lang="en-US" dirty="0"/>
          </a:p>
        </p:txBody>
      </p:sp>
      <p:sp>
        <p:nvSpPr>
          <p:cNvPr id="13" name="Picture Placeholder 14"/>
          <p:cNvSpPr>
            <a:spLocks noGrp="1"/>
          </p:cNvSpPr>
          <p:nvPr>
            <p:ph type="pic" sz="quarter" idx="14"/>
          </p:nvPr>
        </p:nvSpPr>
        <p:spPr>
          <a:xfrm>
            <a:off x="5334000" y="3810000"/>
            <a:ext cx="3810000" cy="2423160"/>
          </a:xfrm>
          <a:prstGeom prst="rect">
            <a:avLst/>
          </a:prstGeom>
        </p:spPr>
        <p:txBody>
          <a:bodyPr/>
          <a:lstStyle/>
          <a:p>
            <a:endParaRPr lang="en-US" dirty="0"/>
          </a:p>
        </p:txBody>
      </p:sp>
      <p:pic>
        <p:nvPicPr>
          <p:cNvPr id="10" name="Picture 9" descr="N:\MARKETING INFO\RFQ-RFP Submittals\Projects Avaleen's Desktop\Swoosh.jpg"/>
          <p:cNvPicPr/>
          <p:nvPr userDrawn="1"/>
        </p:nvPicPr>
        <p:blipFill>
          <a:blip r:embed="rId2" cstate="print"/>
          <a:srcRect l="29901" t="51034" r="575"/>
          <a:stretch>
            <a:fillRect/>
          </a:stretch>
        </p:blipFill>
        <p:spPr bwMode="auto">
          <a:xfrm>
            <a:off x="1" y="5943600"/>
            <a:ext cx="9143999" cy="9073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Epsten_Swoosh 11in copy.jpg"/>
          <p:cNvPicPr>
            <a:picLocks noChangeAspect="1"/>
          </p:cNvPicPr>
          <p:nvPr userDrawn="1"/>
        </p:nvPicPr>
        <p:blipFill>
          <a:blip r:embed="rId12" cstate="print"/>
          <a:srcRect b="8814"/>
          <a:stretch>
            <a:fillRect/>
          </a:stretch>
        </p:blipFill>
        <p:spPr>
          <a:xfrm>
            <a:off x="0" y="5281353"/>
            <a:ext cx="9144000" cy="1576647"/>
          </a:xfrm>
          <a:prstGeom prst="rect">
            <a:avLst/>
          </a:prstGeom>
        </p:spPr>
      </p:pic>
      <p:sp>
        <p:nvSpPr>
          <p:cNvPr id="4" name="Rectangle 3"/>
          <p:cNvSpPr/>
          <p:nvPr userDrawn="1"/>
        </p:nvSpPr>
        <p:spPr>
          <a:xfrm>
            <a:off x="0" y="6598920"/>
            <a:ext cx="2286000" cy="246221"/>
          </a:xfrm>
          <a:prstGeom prst="rect">
            <a:avLst/>
          </a:prstGeom>
        </p:spPr>
        <p:txBody>
          <a:bodyPr wrap="square">
            <a:spAutoFit/>
          </a:bodyPr>
          <a:lstStyle/>
          <a:p>
            <a:pPr algn="ctr"/>
            <a:r>
              <a:rPr lang="en-US" sz="1000" spc="300" dirty="0">
                <a:latin typeface="Helvetica" pitchFamily="34" charset="0"/>
                <a:cs typeface="Arial" pitchFamily="34" charset="0"/>
              </a:rPr>
              <a:t>www.epstengroup.com</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8" r:id="rId7"/>
    <p:sldLayoutId id="2147483657" r:id="rId8"/>
    <p:sldLayoutId id="2147483654" r:id="rId9"/>
    <p:sldLayoutId id="2147483655" r:id="rId10"/>
  </p:sldLayoutIdLst>
  <p:txStyles>
    <p:titleStyle>
      <a:lvl1pPr algn="ctr" defTabSz="914400" rtl="0" eaLnBrk="1" latinLnBrk="0" hangingPunct="1">
        <a:spcBef>
          <a:spcPct val="0"/>
        </a:spcBef>
        <a:buNone/>
        <a:defRPr sz="4400"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CxA at Georgia Tech  </a:t>
            </a:r>
          </a:p>
        </p:txBody>
      </p:sp>
      <p:sp>
        <p:nvSpPr>
          <p:cNvPr id="8" name="Content Placeholder 6"/>
          <p:cNvSpPr>
            <a:spLocks noGrp="1"/>
          </p:cNvSpPr>
          <p:nvPr>
            <p:ph idx="1"/>
          </p:nvPr>
        </p:nvSpPr>
        <p:spPr>
          <a:xfrm>
            <a:off x="21020" y="1066800"/>
            <a:ext cx="7141780" cy="5257800"/>
          </a:xfrm>
        </p:spPr>
        <p:txBody>
          <a:bodyPr>
            <a:normAutofit fontScale="92500" lnSpcReduction="20000"/>
          </a:bodyPr>
          <a:lstStyle/>
          <a:p>
            <a:pPr marL="457200" indent="0">
              <a:buNone/>
            </a:pPr>
            <a:r>
              <a:rPr lang="en-US" sz="2000" b="1" dirty="0">
                <a:cs typeface="Helvetica" pitchFamily="34" charset="0"/>
              </a:rPr>
              <a:t>TRAINING OUTLINE</a:t>
            </a:r>
          </a:p>
          <a:p>
            <a:pPr marL="457200" indent="0">
              <a:buNone/>
            </a:pPr>
            <a:endParaRPr lang="en-US" sz="2000" b="1" dirty="0">
              <a:cs typeface="Helvetica" pitchFamily="34" charset="0"/>
            </a:endParaRPr>
          </a:p>
          <a:p>
            <a:r>
              <a:rPr lang="en-US" sz="2000" b="1" dirty="0">
                <a:cs typeface="Helvetica" pitchFamily="34" charset="0"/>
              </a:rPr>
              <a:t>Overview of CxA </a:t>
            </a:r>
          </a:p>
          <a:p>
            <a:pPr marL="457200" indent="0">
              <a:buNone/>
            </a:pPr>
            <a:r>
              <a:rPr lang="en-US" sz="2000" b="1" dirty="0">
                <a:cs typeface="Helvetica" pitchFamily="34" charset="0"/>
              </a:rPr>
              <a:t>	</a:t>
            </a:r>
            <a:endParaRPr lang="en-US" sz="2000" dirty="0">
              <a:solidFill>
                <a:srgbClr val="FF0000"/>
              </a:solidFill>
            </a:endParaRPr>
          </a:p>
          <a:p>
            <a:r>
              <a:rPr lang="en-US" sz="2000" b="1" dirty="0"/>
              <a:t>Overview of GT Commissioning </a:t>
            </a:r>
          </a:p>
          <a:p>
            <a:pPr lvl="1"/>
            <a:r>
              <a:rPr lang="en-US" sz="2000" dirty="0" err="1"/>
              <a:t>CxA</a:t>
            </a:r>
            <a:r>
              <a:rPr lang="en-US" sz="2000" dirty="0"/>
              <a:t> Philosophy + Approach</a:t>
            </a:r>
          </a:p>
          <a:p>
            <a:pPr lvl="1"/>
            <a:r>
              <a:rPr lang="en-US" sz="2000" dirty="0"/>
              <a:t>How and when to use </a:t>
            </a:r>
            <a:r>
              <a:rPr lang="en-US" sz="2000" dirty="0" err="1"/>
              <a:t>CxA</a:t>
            </a:r>
            <a:endParaRPr lang="en-US" sz="2000" dirty="0"/>
          </a:p>
          <a:p>
            <a:pPr marL="914400" lvl="1" indent="0">
              <a:buNone/>
            </a:pPr>
            <a:endParaRPr lang="en-US" sz="2000" dirty="0"/>
          </a:p>
          <a:p>
            <a:r>
              <a:rPr lang="en-US" sz="2000" b="1" dirty="0"/>
              <a:t>GT Templates and Standards</a:t>
            </a:r>
          </a:p>
          <a:p>
            <a:pPr lvl="1"/>
            <a:r>
              <a:rPr lang="en-US" sz="2000" dirty="0" err="1"/>
              <a:t>CxA</a:t>
            </a:r>
            <a:r>
              <a:rPr lang="en-US" sz="2000" dirty="0"/>
              <a:t> Narrative  </a:t>
            </a:r>
            <a:r>
              <a:rPr lang="en-US" sz="2000" b="1" dirty="0">
                <a:solidFill>
                  <a:schemeClr val="accent5">
                    <a:lumMod val="75000"/>
                  </a:schemeClr>
                </a:solidFill>
              </a:rPr>
              <a:t>Review</a:t>
            </a:r>
          </a:p>
          <a:p>
            <a:pPr lvl="1"/>
            <a:r>
              <a:rPr lang="en-US" sz="2000" dirty="0"/>
              <a:t>Responsibility Matrix  </a:t>
            </a:r>
            <a:r>
              <a:rPr lang="en-US" sz="2000" b="1" dirty="0">
                <a:solidFill>
                  <a:schemeClr val="accent5">
                    <a:lumMod val="75000"/>
                  </a:schemeClr>
                </a:solidFill>
              </a:rPr>
              <a:t>Review</a:t>
            </a:r>
          </a:p>
          <a:p>
            <a:pPr lvl="1"/>
            <a:r>
              <a:rPr lang="en-US" sz="2000" dirty="0"/>
              <a:t>IDIQ for </a:t>
            </a:r>
            <a:r>
              <a:rPr lang="en-US" sz="2000" dirty="0" err="1"/>
              <a:t>CxA</a:t>
            </a:r>
            <a:r>
              <a:rPr lang="en-US" sz="2000" dirty="0"/>
              <a:t>  </a:t>
            </a:r>
            <a:r>
              <a:rPr lang="en-US" sz="2000" b="1" dirty="0">
                <a:solidFill>
                  <a:schemeClr val="accent5">
                    <a:lumMod val="75000"/>
                  </a:schemeClr>
                </a:solidFill>
              </a:rPr>
              <a:t>Review</a:t>
            </a:r>
          </a:p>
          <a:p>
            <a:pPr lvl="1"/>
            <a:r>
              <a:rPr lang="en-US" sz="2000" dirty="0"/>
              <a:t>Fee Data </a:t>
            </a:r>
            <a:r>
              <a:rPr lang="en-US" sz="2000" b="1" dirty="0">
                <a:solidFill>
                  <a:schemeClr val="accent5">
                    <a:lumMod val="75000"/>
                  </a:schemeClr>
                </a:solidFill>
              </a:rPr>
              <a:t>Review</a:t>
            </a:r>
          </a:p>
          <a:p>
            <a:pPr lvl="1"/>
            <a:r>
              <a:rPr lang="en-US" sz="2000" dirty="0"/>
              <a:t>GT Commissioning Specifications </a:t>
            </a:r>
            <a:r>
              <a:rPr lang="en-US" sz="2000" b="1" dirty="0">
                <a:solidFill>
                  <a:srgbClr val="FF0000"/>
                </a:solidFill>
              </a:rPr>
              <a:t>NEW!</a:t>
            </a:r>
          </a:p>
          <a:p>
            <a:pPr lvl="1"/>
            <a:r>
              <a:rPr lang="en-US" sz="2000" dirty="0"/>
              <a:t>Template for Owner’s Project Requirements </a:t>
            </a:r>
            <a:r>
              <a:rPr lang="en-US" sz="2000" b="1" dirty="0">
                <a:solidFill>
                  <a:srgbClr val="FF0000"/>
                </a:solidFill>
              </a:rPr>
              <a:t>NEW!</a:t>
            </a:r>
            <a:endParaRPr lang="en-US" sz="2000" dirty="0"/>
          </a:p>
          <a:p>
            <a:pPr marL="914400" lvl="1" indent="0">
              <a:buNone/>
            </a:pPr>
            <a:endParaRPr lang="en-US" sz="2000" dirty="0"/>
          </a:p>
          <a:p>
            <a:r>
              <a:rPr lang="en-US" sz="2000" b="1" dirty="0"/>
              <a:t>Questions</a:t>
            </a:r>
            <a:endParaRPr lang="en-US" sz="2000" dirty="0"/>
          </a:p>
        </p:txBody>
      </p:sp>
      <p:pic>
        <p:nvPicPr>
          <p:cNvPr id="11" name="Picture 2" descr="N:\MARKETING INFO\Commissioning\McCamish Professional Photos\Epsten Photos\_MG_0970_g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91" y="1447800"/>
            <a:ext cx="379410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8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a:t>
            </a:r>
            <a:r>
              <a:rPr lang="en-US" sz="3600" dirty="0"/>
              <a:t>– Engagement Matrix</a:t>
            </a:r>
          </a:p>
        </p:txBody>
      </p:sp>
      <p:sp>
        <p:nvSpPr>
          <p:cNvPr id="7" name="Content Placeholder 6"/>
          <p:cNvSpPr>
            <a:spLocks noGrp="1"/>
          </p:cNvSpPr>
          <p:nvPr>
            <p:ph idx="1"/>
          </p:nvPr>
        </p:nvSpPr>
        <p:spPr>
          <a:xfrm>
            <a:off x="-423178" y="1143000"/>
            <a:ext cx="5334000" cy="4876800"/>
          </a:xfrm>
        </p:spPr>
        <p:txBody>
          <a:bodyPr/>
          <a:lstStyle/>
          <a:p>
            <a:r>
              <a:rPr lang="en-US" sz="2400" b="1" dirty="0"/>
              <a:t>CxA Engagement Matrix</a:t>
            </a:r>
          </a:p>
          <a:p>
            <a:pPr lvl="1"/>
            <a:r>
              <a:rPr lang="en-US" sz="2000" dirty="0"/>
              <a:t>Working Committee developed </a:t>
            </a:r>
            <a:r>
              <a:rPr lang="en-US" sz="2000" dirty="0" err="1"/>
              <a:t>CxA</a:t>
            </a:r>
            <a:r>
              <a:rPr lang="en-US" sz="2000" dirty="0"/>
              <a:t> engagement matrix as a tool for project managers.</a:t>
            </a:r>
          </a:p>
          <a:p>
            <a:pPr lvl="1"/>
            <a:r>
              <a:rPr lang="en-US" sz="2000" dirty="0"/>
              <a:t>Objective – Improve engagement of stakeholders and hand off to end users.</a:t>
            </a:r>
          </a:p>
          <a:p>
            <a:pPr marL="914400" lvl="1" indent="0">
              <a:buNone/>
            </a:pPr>
            <a:r>
              <a:rPr lang="en-US" sz="2000" dirty="0"/>
              <a:t> </a:t>
            </a:r>
          </a:p>
          <a:p>
            <a:pPr marL="914400" lvl="1" indent="0">
              <a:buNone/>
            </a:pPr>
            <a:endParaRPr lang="en-US" sz="2000" dirty="0"/>
          </a:p>
          <a:p>
            <a:pPr marL="914400" lvl="1" indent="0">
              <a:buNone/>
            </a:pPr>
            <a:endParaRPr lang="en-US" sz="1600" dirty="0"/>
          </a:p>
          <a:p>
            <a:pPr lvl="1"/>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822" y="1280318"/>
            <a:ext cx="5454214" cy="4602163"/>
          </a:xfrm>
          <a:prstGeom prst="rect">
            <a:avLst/>
          </a:prstGeom>
        </p:spPr>
      </p:pic>
    </p:spTree>
    <p:extLst>
      <p:ext uri="{BB962C8B-B14F-4D97-AF65-F5344CB8AC3E}">
        <p14:creationId xmlns:p14="http://schemas.microsoft.com/office/powerpoint/2010/main" val="429030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 </a:t>
            </a:r>
            <a:r>
              <a:rPr lang="en-US" sz="3600" dirty="0"/>
              <a:t>IDIQ Contracting</a:t>
            </a:r>
          </a:p>
        </p:txBody>
      </p:sp>
      <p:sp>
        <p:nvSpPr>
          <p:cNvPr id="7" name="Content Placeholder 6"/>
          <p:cNvSpPr>
            <a:spLocks noGrp="1"/>
          </p:cNvSpPr>
          <p:nvPr>
            <p:ph idx="1"/>
          </p:nvPr>
        </p:nvSpPr>
        <p:spPr>
          <a:xfrm>
            <a:off x="-304800" y="1219200"/>
            <a:ext cx="5943600" cy="4754563"/>
          </a:xfrm>
        </p:spPr>
        <p:txBody>
          <a:bodyPr/>
          <a:lstStyle/>
          <a:p>
            <a:r>
              <a:rPr lang="en-US" sz="2400" b="1" dirty="0"/>
              <a:t>IDIQ Contracting</a:t>
            </a:r>
          </a:p>
          <a:p>
            <a:pPr lvl="1"/>
            <a:r>
              <a:rPr lang="en-US" sz="2000" dirty="0"/>
              <a:t>For smaller projects, we maintain a number of IDIQ CxA contracts.  </a:t>
            </a:r>
          </a:p>
          <a:p>
            <a:pPr lvl="1"/>
            <a:r>
              <a:rPr lang="en-US" sz="2000" dirty="0"/>
              <a:t>CAP on contract values for IDIQ CxAs is $600K if no other contracts have been issued against the IDIQ.</a:t>
            </a:r>
          </a:p>
          <a:p>
            <a:pPr lvl="1"/>
            <a:r>
              <a:rPr lang="en-US" sz="2000" dirty="0"/>
              <a:t>Currently the following firms are under contract: </a:t>
            </a:r>
            <a:r>
              <a:rPr lang="en-US" sz="2000" dirty="0" err="1"/>
              <a:t>CxGBS</a:t>
            </a:r>
            <a:r>
              <a:rPr lang="en-US" sz="2000" dirty="0"/>
              <a:t>, Epstein Group</a:t>
            </a:r>
            <a:endParaRPr lang="en-US" sz="2400" b="1" u="sng" dirty="0">
              <a:solidFill>
                <a:srgbClr val="FF0000"/>
              </a:solidFill>
            </a:endParaRPr>
          </a:p>
          <a:p>
            <a:pPr lvl="1"/>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197270"/>
            <a:ext cx="3313855" cy="4052268"/>
          </a:xfrm>
          <a:prstGeom prst="rect">
            <a:avLst/>
          </a:prstGeom>
          <a:effectLst>
            <a:innerShdw blurRad="63500" dist="50800" dir="8100000">
              <a:prstClr val="black">
                <a:alpha val="50000"/>
              </a:prstClr>
            </a:innerShdw>
          </a:effectLst>
        </p:spPr>
      </p:pic>
    </p:spTree>
    <p:extLst>
      <p:ext uri="{BB962C8B-B14F-4D97-AF65-F5344CB8AC3E}">
        <p14:creationId xmlns:p14="http://schemas.microsoft.com/office/powerpoint/2010/main" val="146795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 </a:t>
            </a:r>
            <a:r>
              <a:rPr lang="en-US" sz="3600" dirty="0"/>
              <a:t>Cost of Services</a:t>
            </a:r>
          </a:p>
        </p:txBody>
      </p:sp>
      <p:sp>
        <p:nvSpPr>
          <p:cNvPr id="7" name="Content Placeholder 6"/>
          <p:cNvSpPr>
            <a:spLocks noGrp="1"/>
          </p:cNvSpPr>
          <p:nvPr>
            <p:ph idx="1"/>
          </p:nvPr>
        </p:nvSpPr>
        <p:spPr>
          <a:xfrm>
            <a:off x="-381000" y="1143000"/>
            <a:ext cx="9296400" cy="4602163"/>
          </a:xfrm>
        </p:spPr>
        <p:txBody>
          <a:bodyPr/>
          <a:lstStyle/>
          <a:p>
            <a:r>
              <a:rPr lang="en-US" sz="2400" b="1" dirty="0"/>
              <a:t>Cost of CxA Services</a:t>
            </a:r>
          </a:p>
          <a:p>
            <a:pPr lvl="1"/>
            <a:r>
              <a:rPr lang="en-US" sz="2000" dirty="0"/>
              <a:t>Fee Variables: duration of the project, # of field visits and meetings, complexity, warranty period engagement, M&amp;V, or sustainability objectives such as low EUI, ASHRAE 189.1 compliance or LEED .</a:t>
            </a:r>
          </a:p>
          <a:p>
            <a:pPr lvl="1"/>
            <a:r>
              <a:rPr lang="en-US" sz="2000" dirty="0"/>
              <a:t>Georgia Tech CxA services on larger capital projects are typically &gt; 1.25% of the project SCL.</a:t>
            </a:r>
          </a:p>
          <a:p>
            <a:endParaRPr lang="en-US" sz="1600" dirty="0"/>
          </a:p>
          <a:p>
            <a:pPr lvl="1"/>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26" y="3200400"/>
            <a:ext cx="6388148" cy="1909859"/>
          </a:xfrm>
          <a:prstGeom prst="rect">
            <a:avLst/>
          </a:prstGeom>
        </p:spPr>
      </p:pic>
    </p:spTree>
    <p:extLst>
      <p:ext uri="{BB962C8B-B14F-4D97-AF65-F5344CB8AC3E}">
        <p14:creationId xmlns:p14="http://schemas.microsoft.com/office/powerpoint/2010/main" val="168017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GT </a:t>
            </a:r>
            <a:r>
              <a:rPr lang="en-US" sz="3600" dirty="0" err="1"/>
              <a:t>CxA</a:t>
            </a:r>
            <a:r>
              <a:rPr lang="en-US" sz="3600" dirty="0"/>
              <a:t> - Commissioning Specifications</a:t>
            </a:r>
          </a:p>
        </p:txBody>
      </p:sp>
      <p:sp>
        <p:nvSpPr>
          <p:cNvPr id="7" name="Content Placeholder 6"/>
          <p:cNvSpPr>
            <a:spLocks noGrp="1"/>
          </p:cNvSpPr>
          <p:nvPr>
            <p:ph idx="1"/>
          </p:nvPr>
        </p:nvSpPr>
        <p:spPr>
          <a:xfrm>
            <a:off x="228600" y="1143000"/>
            <a:ext cx="8686800" cy="4754563"/>
          </a:xfrm>
        </p:spPr>
        <p:txBody>
          <a:bodyPr/>
          <a:lstStyle/>
          <a:p>
            <a:pPr marL="457200" indent="0">
              <a:buNone/>
            </a:pPr>
            <a:r>
              <a:rPr lang="en-US" sz="2400" b="1" dirty="0"/>
              <a:t>GT Commissioning Specifications</a:t>
            </a:r>
          </a:p>
          <a:p>
            <a:pPr lvl="1"/>
            <a:r>
              <a:rPr lang="en-US" sz="2000" dirty="0"/>
              <a:t>PM should provide to the </a:t>
            </a:r>
            <a:r>
              <a:rPr lang="en-US" sz="2000" dirty="0" err="1"/>
              <a:t>CxA</a:t>
            </a:r>
            <a:r>
              <a:rPr lang="en-US" sz="2000" dirty="0"/>
              <a:t> during procurement.</a:t>
            </a:r>
          </a:p>
          <a:p>
            <a:pPr lvl="1"/>
            <a:r>
              <a:rPr lang="en-US" sz="2000" dirty="0"/>
              <a:t>The </a:t>
            </a:r>
            <a:r>
              <a:rPr lang="en-US" sz="2000" dirty="0" err="1"/>
              <a:t>CxA</a:t>
            </a:r>
            <a:r>
              <a:rPr lang="en-US" sz="2000" dirty="0"/>
              <a:t> shall tailor the specifications to the project, and submit them to the Design Professional for inclusion in the Project Manual. </a:t>
            </a:r>
          </a:p>
          <a:p>
            <a:pPr lvl="1"/>
            <a:r>
              <a:rPr lang="en-US" sz="2000" dirty="0"/>
              <a:t>A user guide and instructions to specifier are included.  </a:t>
            </a:r>
          </a:p>
          <a:p>
            <a:pPr marL="457200" indent="0">
              <a:buNone/>
            </a:pPr>
            <a:endParaRPr lang="en-US" dirty="0"/>
          </a:p>
          <a:p>
            <a:pPr marL="457200" indent="0">
              <a:buNone/>
            </a:pPr>
            <a:endParaRPr lang="en-US" sz="2000" dirty="0"/>
          </a:p>
          <a:p>
            <a:pPr marL="914400" lvl="1" indent="0">
              <a:buNone/>
            </a:pPr>
            <a:endParaRPr lang="en-US" sz="2000" dirty="0"/>
          </a:p>
          <a:p>
            <a:pPr marL="914400" lvl="1" indent="0">
              <a:buNone/>
            </a:pPr>
            <a:r>
              <a:rPr lang="en-US" sz="2000" b="1" u="sng" dirty="0">
                <a:solidFill>
                  <a:srgbClr val="FF0000"/>
                </a:solidFill>
              </a:rPr>
              <a:t> </a:t>
            </a:r>
            <a:endParaRPr lang="en-US" sz="2000" dirty="0"/>
          </a:p>
          <a:p>
            <a:pPr marL="914400" lvl="1" indent="0">
              <a:buNone/>
            </a:pPr>
            <a:endParaRPr lang="en-US" sz="2000" dirty="0"/>
          </a:p>
          <a:p>
            <a:pPr marL="914400" lvl="1" indent="0">
              <a:buNone/>
            </a:pPr>
            <a:endParaRPr lang="en-US" sz="1600" dirty="0"/>
          </a:p>
          <a:p>
            <a:pPr lvl="1"/>
            <a:endParaRPr lang="en-US" sz="1200" dirty="0"/>
          </a:p>
        </p:txBody>
      </p:sp>
      <p:pic>
        <p:nvPicPr>
          <p:cNvPr id="3" name="Picture 2">
            <a:extLst>
              <a:ext uri="{FF2B5EF4-FFF2-40B4-BE49-F238E27FC236}">
                <a16:creationId xmlns:a16="http://schemas.microsoft.com/office/drawing/2014/main" id="{5E118C55-3B95-4CA8-B10E-2995BB3E5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650" y="3429918"/>
            <a:ext cx="5332700" cy="41148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780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GT Commissioning Specifications</a:t>
            </a:r>
          </a:p>
        </p:txBody>
      </p:sp>
      <p:sp>
        <p:nvSpPr>
          <p:cNvPr id="7" name="Content Placeholder 6"/>
          <p:cNvSpPr>
            <a:spLocks noGrp="1"/>
          </p:cNvSpPr>
          <p:nvPr>
            <p:ph idx="1"/>
          </p:nvPr>
        </p:nvSpPr>
        <p:spPr>
          <a:xfrm>
            <a:off x="-304800" y="1143000"/>
            <a:ext cx="8839200" cy="4754563"/>
          </a:xfrm>
        </p:spPr>
        <p:txBody>
          <a:bodyPr/>
          <a:lstStyle/>
          <a:p>
            <a:pPr marL="457200" indent="0">
              <a:buNone/>
            </a:pPr>
            <a:r>
              <a:rPr lang="en-US" sz="2400" b="1" dirty="0"/>
              <a:t>GT Commissioning Specifications</a:t>
            </a:r>
          </a:p>
          <a:p>
            <a:pPr lvl="1"/>
            <a:r>
              <a:rPr lang="en-US" sz="2000" dirty="0"/>
              <a:t>Specification Sections available:</a:t>
            </a:r>
          </a:p>
          <a:p>
            <a:pPr marL="1828800" lvl="3" indent="0">
              <a:buNone/>
            </a:pPr>
            <a:r>
              <a:rPr lang="en-US" dirty="0"/>
              <a:t>019100, General Commissioning Requirements </a:t>
            </a:r>
          </a:p>
          <a:p>
            <a:pPr marL="1828800" lvl="3" indent="0">
              <a:buNone/>
            </a:pPr>
            <a:r>
              <a:rPr lang="en-US" dirty="0"/>
              <a:t>019107, Building Enclosure Commissioning</a:t>
            </a:r>
          </a:p>
          <a:p>
            <a:pPr marL="1828800" lvl="3" indent="0">
              <a:buNone/>
            </a:pPr>
            <a:r>
              <a:rPr lang="en-US" dirty="0"/>
              <a:t>019121, Fire Suppression Commissioning</a:t>
            </a:r>
          </a:p>
          <a:p>
            <a:pPr marL="1828800" lvl="3" indent="0">
              <a:buNone/>
            </a:pPr>
            <a:r>
              <a:rPr lang="en-US" dirty="0"/>
              <a:t>019122, Plumbing Commissioning</a:t>
            </a:r>
          </a:p>
          <a:p>
            <a:pPr marL="1828800" lvl="3" indent="0">
              <a:buNone/>
            </a:pPr>
            <a:r>
              <a:rPr lang="en-US" dirty="0"/>
              <a:t>019123, HVAC Commissioning</a:t>
            </a:r>
          </a:p>
          <a:p>
            <a:pPr marL="1828800" lvl="3" indent="0">
              <a:buNone/>
            </a:pPr>
            <a:r>
              <a:rPr lang="en-US" dirty="0"/>
              <a:t>019126, Electrical Commissioning</a:t>
            </a:r>
          </a:p>
          <a:p>
            <a:pPr marL="1828800" lvl="3" indent="0">
              <a:buNone/>
            </a:pPr>
            <a:r>
              <a:rPr lang="en-US" dirty="0"/>
              <a:t>019127, Communications Commissioning</a:t>
            </a:r>
          </a:p>
          <a:p>
            <a:pPr marL="1828800" lvl="3" indent="0">
              <a:buNone/>
            </a:pPr>
            <a:r>
              <a:rPr lang="en-US" dirty="0"/>
              <a:t>019128, Electronic Safety and Security Commissioning</a:t>
            </a:r>
          </a:p>
          <a:p>
            <a:pPr marL="457200" indent="0">
              <a:buNone/>
            </a:pPr>
            <a:endParaRPr lang="en-US" sz="2000" dirty="0"/>
          </a:p>
          <a:p>
            <a:pPr marL="914400" lvl="1" indent="0">
              <a:buNone/>
            </a:pPr>
            <a:endParaRPr lang="en-US" sz="2000" dirty="0"/>
          </a:p>
          <a:p>
            <a:pPr marL="914400" lvl="1" indent="0">
              <a:buNone/>
            </a:pPr>
            <a:r>
              <a:rPr lang="en-US" sz="2000" b="1" u="sng" dirty="0">
                <a:solidFill>
                  <a:srgbClr val="FF0000"/>
                </a:solidFill>
              </a:rPr>
              <a:t> </a:t>
            </a:r>
            <a:endParaRPr lang="en-US" sz="2000" dirty="0"/>
          </a:p>
          <a:p>
            <a:pPr marL="914400" lvl="1" indent="0">
              <a:buNone/>
            </a:pPr>
            <a:endParaRPr lang="en-US" sz="2000" dirty="0"/>
          </a:p>
          <a:p>
            <a:pPr marL="914400" lvl="1" indent="0">
              <a:buNone/>
            </a:pPr>
            <a:endParaRPr lang="en-US" sz="1600" dirty="0"/>
          </a:p>
          <a:p>
            <a:pPr lvl="1"/>
            <a:endParaRPr lang="en-US" sz="1200" dirty="0"/>
          </a:p>
        </p:txBody>
      </p:sp>
    </p:spTree>
    <p:extLst>
      <p:ext uri="{BB962C8B-B14F-4D97-AF65-F5344CB8AC3E}">
        <p14:creationId xmlns:p14="http://schemas.microsoft.com/office/powerpoint/2010/main" val="211442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Cx </a:t>
            </a:r>
            <a:r>
              <a:rPr lang="en-US" sz="3600" dirty="0"/>
              <a:t>– Owners Project Requirements</a:t>
            </a:r>
          </a:p>
        </p:txBody>
      </p:sp>
      <p:pic>
        <p:nvPicPr>
          <p:cNvPr id="4" name="Content Placeholder 3">
            <a:extLst>
              <a:ext uri="{FF2B5EF4-FFF2-40B4-BE49-F238E27FC236}">
                <a16:creationId xmlns:a16="http://schemas.microsoft.com/office/drawing/2014/main" id="{9C2B0B56-DD8C-4DCD-853B-48FA43D5E0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0694" y="2362200"/>
            <a:ext cx="5502331" cy="5029200"/>
          </a:xfrm>
          <a:effectLst>
            <a:outerShdw blurRad="63500" sx="102000" sy="102000" algn="ctr" rotWithShape="0">
              <a:prstClr val="black">
                <a:alpha val="40000"/>
              </a:prstClr>
            </a:outerShdw>
          </a:effectLst>
        </p:spPr>
      </p:pic>
      <p:sp>
        <p:nvSpPr>
          <p:cNvPr id="8" name="Content Placeholder 6">
            <a:extLst>
              <a:ext uri="{FF2B5EF4-FFF2-40B4-BE49-F238E27FC236}">
                <a16:creationId xmlns:a16="http://schemas.microsoft.com/office/drawing/2014/main" id="{448D249B-98CE-4347-973A-57C9D92F58F5}"/>
              </a:ext>
            </a:extLst>
          </p:cNvPr>
          <p:cNvSpPr txBox="1">
            <a:spLocks/>
          </p:cNvSpPr>
          <p:nvPr/>
        </p:nvSpPr>
        <p:spPr>
          <a:xfrm>
            <a:off x="28460" y="1147590"/>
            <a:ext cx="8686800" cy="4754563"/>
          </a:xfrm>
          <a:prstGeom prst="rect">
            <a:avLst/>
          </a:prstGeom>
        </p:spPr>
        <p:txBody>
          <a:bodyPr/>
          <a:lstStyle>
            <a:lvl1pPr marL="917575" indent="-460375" algn="l" defTabSz="914400" rtl="0" eaLnBrk="1" latinLnBrk="0" hangingPunct="1">
              <a:spcBef>
                <a:spcPct val="20000"/>
              </a:spcBef>
              <a:buClr>
                <a:srgbClr val="D1E458"/>
              </a:buClr>
              <a:buFont typeface="Wingdings" pitchFamily="2" charset="2"/>
              <a:buChar char="§"/>
              <a:defRPr sz="3200" kern="1200">
                <a:solidFill>
                  <a:schemeClr val="tx1"/>
                </a:solidFill>
                <a:latin typeface="Helvetica" pitchFamily="34" charset="0"/>
                <a:ea typeface="+mn-ea"/>
                <a:cs typeface="+mn-cs"/>
              </a:defRPr>
            </a:lvl1pPr>
            <a:lvl2pPr marL="1371600" indent="-45720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828800" indent="-457200" algn="l" defTabSz="914400" rtl="0" eaLnBrk="1" latinLnBrk="0" hangingPunct="1">
              <a:spcBef>
                <a:spcPct val="20000"/>
              </a:spcBef>
              <a:buClr>
                <a:srgbClr val="D1E458"/>
              </a:buClr>
              <a:buFont typeface="Wingdings" pitchFamily="2" charset="2"/>
              <a:buChar char="§"/>
              <a:defRPr sz="2400" kern="1200">
                <a:solidFill>
                  <a:schemeClr val="tx1"/>
                </a:solidFill>
                <a:latin typeface="Helvetica" pitchFamily="34" charset="0"/>
                <a:ea typeface="+mn-ea"/>
                <a:cs typeface="+mn-cs"/>
              </a:defRPr>
            </a:lvl3pPr>
            <a:lvl4pPr marL="2286000" indent="-4572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743200" indent="-457200" algn="l" defTabSz="914400" rtl="0" eaLnBrk="1" latinLnBrk="0" hangingPunct="1">
              <a:spcBef>
                <a:spcPct val="20000"/>
              </a:spcBef>
              <a:buClr>
                <a:srgbClr val="D1E458"/>
              </a:buClr>
              <a:buFont typeface="Wingdings" pitchFamily="2" charset="2"/>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None/>
            </a:pPr>
            <a:r>
              <a:rPr lang="en-US" sz="2400" b="1" dirty="0"/>
              <a:t>Georgia Tech OPR Template:</a:t>
            </a:r>
          </a:p>
          <a:p>
            <a:r>
              <a:rPr lang="en-US" sz="2000" dirty="0"/>
              <a:t>Consistent across all projects, streamlined, efficient, ease of use.</a:t>
            </a:r>
          </a:p>
          <a:p>
            <a:r>
              <a:rPr lang="en-US" sz="2000" dirty="0"/>
              <a:t>Baseline is GT Yellow Book</a:t>
            </a:r>
          </a:p>
          <a:p>
            <a:pPr marL="914400" lvl="1" indent="0">
              <a:buFont typeface="Arial" pitchFamily="34" charset="0"/>
              <a:buNone/>
            </a:pPr>
            <a:endParaRPr lang="en-US" sz="2000" dirty="0"/>
          </a:p>
          <a:p>
            <a:pPr marL="914400" lvl="1" indent="0">
              <a:buFont typeface="Arial" pitchFamily="34" charset="0"/>
              <a:buNone/>
            </a:pPr>
            <a:r>
              <a:rPr lang="en-US" sz="2000" b="1" u="sng" dirty="0">
                <a:solidFill>
                  <a:srgbClr val="FF0000"/>
                </a:solidFill>
              </a:rPr>
              <a:t> </a:t>
            </a:r>
            <a:endParaRPr lang="en-US" sz="2000" dirty="0"/>
          </a:p>
          <a:p>
            <a:pPr marL="914400" lvl="1" indent="0">
              <a:buFont typeface="Arial" pitchFamily="34" charset="0"/>
              <a:buNone/>
            </a:pPr>
            <a:endParaRPr lang="en-US" sz="2000" dirty="0"/>
          </a:p>
          <a:p>
            <a:pPr marL="914400" lvl="1" indent="0">
              <a:buNone/>
            </a:pPr>
            <a:r>
              <a:rPr lang="en-US" sz="2000" b="1" u="sng" dirty="0">
                <a:solidFill>
                  <a:srgbClr val="FF0000"/>
                </a:solidFill>
              </a:rPr>
              <a:t> </a:t>
            </a:r>
            <a:endParaRPr lang="en-US" sz="2000" dirty="0"/>
          </a:p>
          <a:p>
            <a:pPr marL="914400" lvl="1" indent="0">
              <a:buFont typeface="Arial" pitchFamily="34" charset="0"/>
              <a:buNone/>
            </a:pPr>
            <a:endParaRPr lang="en-US" sz="1600" dirty="0"/>
          </a:p>
          <a:p>
            <a:pPr lvl="1"/>
            <a:endParaRPr lang="en-US" sz="1200" dirty="0"/>
          </a:p>
        </p:txBody>
      </p:sp>
    </p:spTree>
    <p:extLst>
      <p:ext uri="{BB962C8B-B14F-4D97-AF65-F5344CB8AC3E}">
        <p14:creationId xmlns:p14="http://schemas.microsoft.com/office/powerpoint/2010/main" val="27047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Owners Project Requirements</a:t>
            </a:r>
          </a:p>
        </p:txBody>
      </p:sp>
      <p:sp>
        <p:nvSpPr>
          <p:cNvPr id="7" name="Content Placeholder 6"/>
          <p:cNvSpPr>
            <a:spLocks noGrp="1"/>
          </p:cNvSpPr>
          <p:nvPr>
            <p:ph idx="1"/>
          </p:nvPr>
        </p:nvSpPr>
        <p:spPr>
          <a:xfrm>
            <a:off x="-304800" y="1143000"/>
            <a:ext cx="9144000" cy="4754563"/>
          </a:xfrm>
        </p:spPr>
        <p:txBody>
          <a:bodyPr/>
          <a:lstStyle/>
          <a:p>
            <a:r>
              <a:rPr lang="en-US" sz="2400" b="1" dirty="0"/>
              <a:t>Owner’s Project Requirements: </a:t>
            </a:r>
            <a:r>
              <a:rPr lang="en-US" sz="2000" dirty="0"/>
              <a:t>A written document that details the requirements of the project and the expectations of how it will be used and operated.  This includes project goals, measurable performance criteria, cost considerations, benchmarks, success criteria, and supporting information.</a:t>
            </a:r>
          </a:p>
          <a:p>
            <a:pPr marL="914400" lvl="1" indent="0">
              <a:buNone/>
            </a:pPr>
            <a:endParaRPr lang="en-US" sz="2000" dirty="0"/>
          </a:p>
          <a:p>
            <a:pPr marL="914400" lvl="1" indent="0">
              <a:buNone/>
            </a:pPr>
            <a:r>
              <a:rPr lang="en-US" sz="2000" b="1" u="sng" dirty="0">
                <a:solidFill>
                  <a:srgbClr val="FF0000"/>
                </a:solidFill>
              </a:rPr>
              <a:t> </a:t>
            </a:r>
            <a:endParaRPr lang="en-US" sz="2000" dirty="0"/>
          </a:p>
          <a:p>
            <a:pPr marL="914400" lvl="1" indent="0">
              <a:buNone/>
            </a:pPr>
            <a:endParaRPr lang="en-US" sz="2000" dirty="0"/>
          </a:p>
          <a:p>
            <a:pPr marL="914400" lvl="1" indent="0">
              <a:buNone/>
            </a:pPr>
            <a:endParaRPr lang="en-US" sz="1600" dirty="0"/>
          </a:p>
          <a:p>
            <a:pPr lvl="1"/>
            <a:endParaRPr lang="en-US" sz="1200" dirty="0"/>
          </a:p>
        </p:txBody>
      </p:sp>
      <p:pic>
        <p:nvPicPr>
          <p:cNvPr id="9" name="Picture 8">
            <a:extLst>
              <a:ext uri="{FF2B5EF4-FFF2-40B4-BE49-F238E27FC236}">
                <a16:creationId xmlns:a16="http://schemas.microsoft.com/office/drawing/2014/main" id="{6167008C-42ED-4F52-9F76-4F1674799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022" y="2895600"/>
            <a:ext cx="7503178" cy="685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9109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Owners Project Requirements</a:t>
            </a:r>
          </a:p>
        </p:txBody>
      </p:sp>
      <p:sp>
        <p:nvSpPr>
          <p:cNvPr id="5" name="Rectangle 3">
            <a:extLst>
              <a:ext uri="{FF2B5EF4-FFF2-40B4-BE49-F238E27FC236}">
                <a16:creationId xmlns:a16="http://schemas.microsoft.com/office/drawing/2014/main" id="{F448DD2F-27AF-43B3-AF4F-D8C9D9DA9F96}"/>
              </a:ext>
            </a:extLst>
          </p:cNvPr>
          <p:cNvSpPr>
            <a:spLocks noGrp="1" noChangeArrowheads="1"/>
          </p:cNvSpPr>
          <p:nvPr>
            <p:ph sz="half" idx="1"/>
          </p:nvPr>
        </p:nvSpPr>
        <p:spPr>
          <a:xfrm>
            <a:off x="619127" y="1670304"/>
            <a:ext cx="3860007" cy="2821781"/>
          </a:xfrm>
          <a:extLst/>
        </p:spPr>
        <p:txBody>
          <a:bodyPr rtlCol="0" anchor="t"/>
          <a:lstStyle/>
          <a:p>
            <a:pPr marL="340519" lvl="1" indent="-254794">
              <a:spcBef>
                <a:spcPts val="675"/>
              </a:spcBef>
              <a:spcAft>
                <a:spcPts val="675"/>
              </a:spcAft>
              <a:buClr>
                <a:schemeClr val="accent1">
                  <a:lumMod val="75000"/>
                </a:schemeClr>
              </a:buClr>
              <a:buNone/>
              <a:defRPr/>
            </a:pPr>
            <a:r>
              <a:rPr lang="en-US" altLang="en-US" sz="2000" b="1" dirty="0" err="1"/>
              <a:t>CxA</a:t>
            </a:r>
            <a:r>
              <a:rPr lang="en-US" altLang="en-US" sz="2000" b="1" dirty="0"/>
              <a:t> and the OPR:</a:t>
            </a:r>
          </a:p>
          <a:p>
            <a:pPr marL="342900" lvl="1" indent="-257175">
              <a:spcBef>
                <a:spcPts val="675"/>
              </a:spcBef>
              <a:spcAft>
                <a:spcPts val="675"/>
              </a:spcAft>
              <a:buClr>
                <a:schemeClr val="tx2"/>
              </a:buClr>
              <a:defRPr/>
            </a:pPr>
            <a:r>
              <a:rPr lang="en-GB" altLang="en-US" sz="2000" dirty="0"/>
              <a:t>OPR is a critical document in the Commissioning process</a:t>
            </a:r>
          </a:p>
          <a:p>
            <a:pPr marL="342900" lvl="1" indent="-257175">
              <a:spcBef>
                <a:spcPts val="675"/>
              </a:spcBef>
              <a:spcAft>
                <a:spcPts val="675"/>
              </a:spcAft>
              <a:buClr>
                <a:schemeClr val="tx2"/>
              </a:buClr>
              <a:defRPr/>
            </a:pPr>
            <a:r>
              <a:rPr lang="en-GB" altLang="en-US" sz="2000" dirty="0" err="1"/>
              <a:t>CxA</a:t>
            </a:r>
            <a:r>
              <a:rPr lang="en-GB" altLang="en-US" sz="2000" dirty="0"/>
              <a:t> facilitates OPR development through workshops</a:t>
            </a:r>
          </a:p>
          <a:p>
            <a:pPr marL="342900" lvl="1" indent="-257175">
              <a:spcBef>
                <a:spcPts val="675"/>
              </a:spcBef>
              <a:spcAft>
                <a:spcPts val="675"/>
              </a:spcAft>
              <a:buClr>
                <a:schemeClr val="tx2"/>
              </a:buClr>
              <a:defRPr/>
            </a:pPr>
            <a:r>
              <a:rPr lang="en-GB" altLang="en-US" sz="2000" dirty="0"/>
              <a:t>OPR should be updated throughout the project</a:t>
            </a:r>
          </a:p>
        </p:txBody>
      </p:sp>
      <p:sp>
        <p:nvSpPr>
          <p:cNvPr id="8" name="TextBox 5">
            <a:extLst>
              <a:ext uri="{FF2B5EF4-FFF2-40B4-BE49-F238E27FC236}">
                <a16:creationId xmlns:a16="http://schemas.microsoft.com/office/drawing/2014/main" id="{930E031C-E030-49CD-A489-6827000D3DD7}"/>
              </a:ext>
            </a:extLst>
          </p:cNvPr>
          <p:cNvSpPr txBox="1">
            <a:spLocks noChangeArrowheads="1"/>
          </p:cNvSpPr>
          <p:nvPr/>
        </p:nvSpPr>
        <p:spPr bwMode="auto">
          <a:xfrm>
            <a:off x="4993483" y="2057401"/>
            <a:ext cx="1879997" cy="253916"/>
          </a:xfrm>
          <a:prstGeom prst="rect">
            <a:avLst/>
          </a:prstGeom>
          <a:solidFill>
            <a:srgbClr val="FFD54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sz="1050">
                <a:latin typeface="+mn-lt"/>
                <a:cs typeface="Arial" panose="020B0604020202020204" pitchFamily="34" charset="0"/>
              </a:rPr>
              <a:t>OPR</a:t>
            </a:r>
          </a:p>
        </p:txBody>
      </p:sp>
      <p:sp>
        <p:nvSpPr>
          <p:cNvPr id="9" name="TextBox 6">
            <a:extLst>
              <a:ext uri="{FF2B5EF4-FFF2-40B4-BE49-F238E27FC236}">
                <a16:creationId xmlns:a16="http://schemas.microsoft.com/office/drawing/2014/main" id="{08E72F18-013F-4C25-98F8-C8556B21762D}"/>
              </a:ext>
            </a:extLst>
          </p:cNvPr>
          <p:cNvSpPr txBox="1">
            <a:spLocks noChangeArrowheads="1"/>
          </p:cNvSpPr>
          <p:nvPr/>
        </p:nvSpPr>
        <p:spPr bwMode="auto">
          <a:xfrm>
            <a:off x="4993483" y="2400301"/>
            <a:ext cx="832247" cy="415498"/>
          </a:xfrm>
          <a:prstGeom prst="rect">
            <a:avLst/>
          </a:prstGeom>
          <a:solidFill>
            <a:srgbClr val="FFD54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sz="1050">
                <a:latin typeface="+mn-lt"/>
                <a:cs typeface="Arial" panose="020B0604020202020204" pitchFamily="34" charset="0"/>
              </a:rPr>
              <a:t>Basis of Design</a:t>
            </a:r>
          </a:p>
        </p:txBody>
      </p:sp>
      <p:sp>
        <p:nvSpPr>
          <p:cNvPr id="10" name="TextBox 7">
            <a:extLst>
              <a:ext uri="{FF2B5EF4-FFF2-40B4-BE49-F238E27FC236}">
                <a16:creationId xmlns:a16="http://schemas.microsoft.com/office/drawing/2014/main" id="{13B72A41-7DE7-4ED2-9668-B20397C32DC2}"/>
              </a:ext>
            </a:extLst>
          </p:cNvPr>
          <p:cNvSpPr txBox="1">
            <a:spLocks noChangeArrowheads="1"/>
          </p:cNvSpPr>
          <p:nvPr/>
        </p:nvSpPr>
        <p:spPr bwMode="auto">
          <a:xfrm>
            <a:off x="5350670" y="2914651"/>
            <a:ext cx="832247" cy="415498"/>
          </a:xfrm>
          <a:prstGeom prst="rect">
            <a:avLst/>
          </a:prstGeom>
          <a:solidFill>
            <a:srgbClr val="FFD54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sz="1050">
                <a:latin typeface="+mn-lt"/>
                <a:cs typeface="Arial" panose="020B0604020202020204" pitchFamily="34" charset="0"/>
              </a:rPr>
              <a:t>Dwgs &amp; Specs</a:t>
            </a:r>
          </a:p>
        </p:txBody>
      </p:sp>
      <p:sp>
        <p:nvSpPr>
          <p:cNvPr id="11" name="TextBox 11">
            <a:extLst>
              <a:ext uri="{FF2B5EF4-FFF2-40B4-BE49-F238E27FC236}">
                <a16:creationId xmlns:a16="http://schemas.microsoft.com/office/drawing/2014/main" id="{91B07578-07B1-40AE-B4D8-7843D7A1CD18}"/>
              </a:ext>
            </a:extLst>
          </p:cNvPr>
          <p:cNvSpPr txBox="1">
            <a:spLocks noChangeArrowheads="1"/>
          </p:cNvSpPr>
          <p:nvPr/>
        </p:nvSpPr>
        <p:spPr bwMode="auto">
          <a:xfrm>
            <a:off x="5718572" y="3436144"/>
            <a:ext cx="832247" cy="415498"/>
          </a:xfrm>
          <a:prstGeom prst="rect">
            <a:avLst/>
          </a:prstGeom>
          <a:solidFill>
            <a:srgbClr val="FFD54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sz="1050">
                <a:latin typeface="+mn-lt"/>
                <a:cs typeface="Arial" panose="020B0604020202020204" pitchFamily="34" charset="0"/>
              </a:rPr>
              <a:t>Submittals/ Shop Dwgs</a:t>
            </a:r>
          </a:p>
        </p:txBody>
      </p:sp>
      <p:sp>
        <p:nvSpPr>
          <p:cNvPr id="12" name="TextBox 12">
            <a:extLst>
              <a:ext uri="{FF2B5EF4-FFF2-40B4-BE49-F238E27FC236}">
                <a16:creationId xmlns:a16="http://schemas.microsoft.com/office/drawing/2014/main" id="{1961A8B3-4537-4ACD-AB5F-B14D9AFAE08A}"/>
              </a:ext>
            </a:extLst>
          </p:cNvPr>
          <p:cNvSpPr txBox="1">
            <a:spLocks noChangeArrowheads="1"/>
          </p:cNvSpPr>
          <p:nvPr/>
        </p:nvSpPr>
        <p:spPr bwMode="auto">
          <a:xfrm>
            <a:off x="6036470" y="3950495"/>
            <a:ext cx="832247" cy="415498"/>
          </a:xfrm>
          <a:prstGeom prst="rect">
            <a:avLst/>
          </a:prstGeom>
          <a:solidFill>
            <a:srgbClr val="FFD54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sz="1050">
                <a:latin typeface="+mn-lt"/>
                <a:cs typeface="Arial" panose="020B0604020202020204" pitchFamily="34" charset="0"/>
              </a:rPr>
              <a:t>Functional Tests</a:t>
            </a:r>
          </a:p>
        </p:txBody>
      </p:sp>
      <p:sp>
        <p:nvSpPr>
          <p:cNvPr id="13" name="TextBox 13">
            <a:extLst>
              <a:ext uri="{FF2B5EF4-FFF2-40B4-BE49-F238E27FC236}">
                <a16:creationId xmlns:a16="http://schemas.microsoft.com/office/drawing/2014/main" id="{705FD119-7B2F-4DA0-95D0-23F268E565D8}"/>
              </a:ext>
            </a:extLst>
          </p:cNvPr>
          <p:cNvSpPr txBox="1">
            <a:spLocks noChangeArrowheads="1"/>
          </p:cNvSpPr>
          <p:nvPr/>
        </p:nvSpPr>
        <p:spPr bwMode="auto">
          <a:xfrm>
            <a:off x="4993483" y="4455320"/>
            <a:ext cx="1879997" cy="253916"/>
          </a:xfrm>
          <a:prstGeom prst="rect">
            <a:avLst/>
          </a:prstGeom>
          <a:solidFill>
            <a:srgbClr val="FFD54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sz="1050">
                <a:latin typeface="+mn-lt"/>
                <a:cs typeface="Arial" panose="020B0604020202020204" pitchFamily="34" charset="0"/>
              </a:rPr>
              <a:t>Final Updated OPR</a:t>
            </a:r>
          </a:p>
        </p:txBody>
      </p:sp>
      <p:cxnSp>
        <p:nvCxnSpPr>
          <p:cNvPr id="14" name="Elbow Connector 14">
            <a:extLst>
              <a:ext uri="{FF2B5EF4-FFF2-40B4-BE49-F238E27FC236}">
                <a16:creationId xmlns:a16="http://schemas.microsoft.com/office/drawing/2014/main" id="{5E2FD80A-5F61-4AD4-8EB0-22D5726737B6}"/>
              </a:ext>
            </a:extLst>
          </p:cNvPr>
          <p:cNvCxnSpPr>
            <a:cxnSpLocks noChangeShapeType="1"/>
            <a:endCxn id="9" idx="1"/>
          </p:cNvCxnSpPr>
          <p:nvPr/>
        </p:nvCxnSpPr>
        <p:spPr bwMode="auto">
          <a:xfrm rot="5400000">
            <a:off x="4782452" y="2392257"/>
            <a:ext cx="426824" cy="4762"/>
          </a:xfrm>
          <a:prstGeom prst="bentConnector4">
            <a:avLst>
              <a:gd name="adj1" fmla="val 25663"/>
              <a:gd name="adj2" fmla="val 4900504"/>
            </a:avLst>
          </a:prstGeom>
          <a:noFill/>
          <a:ln w="222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5" name="Elbow Connector 25">
            <a:extLst>
              <a:ext uri="{FF2B5EF4-FFF2-40B4-BE49-F238E27FC236}">
                <a16:creationId xmlns:a16="http://schemas.microsoft.com/office/drawing/2014/main" id="{EEEA9C39-95A3-437E-9D84-D8BB9ACB9A43}"/>
              </a:ext>
            </a:extLst>
          </p:cNvPr>
          <p:cNvCxnSpPr>
            <a:cxnSpLocks noChangeShapeType="1"/>
            <a:endCxn id="10" idx="1"/>
          </p:cNvCxnSpPr>
          <p:nvPr/>
        </p:nvCxnSpPr>
        <p:spPr bwMode="auto">
          <a:xfrm rot="16200000" flipH="1">
            <a:off x="5071773" y="2843503"/>
            <a:ext cx="329194" cy="228600"/>
          </a:xfrm>
          <a:prstGeom prst="bentConnector2">
            <a:avLst/>
          </a:prstGeom>
          <a:noFill/>
          <a:ln w="222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6" name="Elbow Connector 32">
            <a:extLst>
              <a:ext uri="{FF2B5EF4-FFF2-40B4-BE49-F238E27FC236}">
                <a16:creationId xmlns:a16="http://schemas.microsoft.com/office/drawing/2014/main" id="{A56CE732-5995-493A-8FC5-7BD48AB70434}"/>
              </a:ext>
            </a:extLst>
          </p:cNvPr>
          <p:cNvCxnSpPr>
            <a:cxnSpLocks noChangeShapeType="1"/>
          </p:cNvCxnSpPr>
          <p:nvPr/>
        </p:nvCxnSpPr>
        <p:spPr bwMode="auto">
          <a:xfrm rot="16200000" flipH="1">
            <a:off x="5420321" y="3359349"/>
            <a:ext cx="317897" cy="228600"/>
          </a:xfrm>
          <a:prstGeom prst="bentConnector2">
            <a:avLst/>
          </a:prstGeom>
          <a:noFill/>
          <a:ln w="222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7" name="Elbow Connector 33">
            <a:extLst>
              <a:ext uri="{FF2B5EF4-FFF2-40B4-BE49-F238E27FC236}">
                <a16:creationId xmlns:a16="http://schemas.microsoft.com/office/drawing/2014/main" id="{C0AC07DF-3A1A-4353-9FCE-ABA0E7D6D43E}"/>
              </a:ext>
            </a:extLst>
          </p:cNvPr>
          <p:cNvCxnSpPr>
            <a:cxnSpLocks noChangeShapeType="1"/>
          </p:cNvCxnSpPr>
          <p:nvPr/>
        </p:nvCxnSpPr>
        <p:spPr bwMode="auto">
          <a:xfrm rot="16200000" flipH="1">
            <a:off x="5763221" y="3873699"/>
            <a:ext cx="317897" cy="228600"/>
          </a:xfrm>
          <a:prstGeom prst="bentConnector2">
            <a:avLst/>
          </a:prstGeom>
          <a:noFill/>
          <a:ln w="222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 name="Elbow Connector 38">
            <a:extLst>
              <a:ext uri="{FF2B5EF4-FFF2-40B4-BE49-F238E27FC236}">
                <a16:creationId xmlns:a16="http://schemas.microsoft.com/office/drawing/2014/main" id="{D64F9052-E4E9-4C1A-9A45-368BBBF9F650}"/>
              </a:ext>
            </a:extLst>
          </p:cNvPr>
          <p:cNvCxnSpPr>
            <a:cxnSpLocks noChangeShapeType="1"/>
            <a:stCxn id="12" idx="3"/>
            <a:endCxn id="13" idx="3"/>
          </p:cNvCxnSpPr>
          <p:nvPr/>
        </p:nvCxnSpPr>
        <p:spPr bwMode="auto">
          <a:xfrm>
            <a:off x="6868717" y="4158244"/>
            <a:ext cx="4763" cy="424034"/>
          </a:xfrm>
          <a:prstGeom prst="bentConnector3">
            <a:avLst>
              <a:gd name="adj1" fmla="val 4899496"/>
            </a:avLst>
          </a:prstGeom>
          <a:noFill/>
          <a:ln w="222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9" name="Rectangle 2">
            <a:extLst>
              <a:ext uri="{FF2B5EF4-FFF2-40B4-BE49-F238E27FC236}">
                <a16:creationId xmlns:a16="http://schemas.microsoft.com/office/drawing/2014/main" id="{75AC34FA-8AD3-4DFB-8BA3-A3A9E1B84DD2}"/>
              </a:ext>
            </a:extLst>
          </p:cNvPr>
          <p:cNvSpPr txBox="1">
            <a:spLocks noChangeArrowheads="1"/>
          </p:cNvSpPr>
          <p:nvPr/>
        </p:nvSpPr>
        <p:spPr bwMode="auto">
          <a:xfrm>
            <a:off x="-1066800" y="1046590"/>
            <a:ext cx="5829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GB" altLang="en-US" sz="2000" b="1" u="sng" dirty="0">
                <a:latin typeface="Helvetica" panose="020B0604020202020204" pitchFamily="34" charset="0"/>
                <a:cs typeface="Helvetica" panose="020B0604020202020204" pitchFamily="34" charset="0"/>
              </a:rPr>
              <a:t>Pre-Design Phase</a:t>
            </a:r>
            <a:endParaRPr lang="en-US" altLang="en-US" sz="2000" b="1" u="sng" dirty="0">
              <a:latin typeface="Helvetica" panose="020B0604020202020204" pitchFamily="34" charset="0"/>
              <a:cs typeface="Helvetica" panose="020B0604020202020204" pitchFamily="34" charset="0"/>
            </a:endParaRPr>
          </a:p>
        </p:txBody>
      </p:sp>
      <p:pic>
        <p:nvPicPr>
          <p:cNvPr id="20" name="Picture 5" descr="predesign">
            <a:extLst>
              <a:ext uri="{FF2B5EF4-FFF2-40B4-BE49-F238E27FC236}">
                <a16:creationId xmlns:a16="http://schemas.microsoft.com/office/drawing/2014/main" id="{B0398B56-5308-4B01-A8B2-69F7044E8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5183983"/>
            <a:ext cx="688657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57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Owners Project Requirements</a:t>
            </a:r>
          </a:p>
        </p:txBody>
      </p:sp>
      <p:pic>
        <p:nvPicPr>
          <p:cNvPr id="20" name="Picture 5" descr="predesign">
            <a:extLst>
              <a:ext uri="{FF2B5EF4-FFF2-40B4-BE49-F238E27FC236}">
                <a16:creationId xmlns:a16="http://schemas.microsoft.com/office/drawing/2014/main" id="{B0398B56-5308-4B01-A8B2-69F7044E8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5183983"/>
            <a:ext cx="688657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
            <a:extLst>
              <a:ext uri="{FF2B5EF4-FFF2-40B4-BE49-F238E27FC236}">
                <a16:creationId xmlns:a16="http://schemas.microsoft.com/office/drawing/2014/main" id="{AEA4FBB2-8DAC-45D5-AAE1-7D9A56DF459F}"/>
              </a:ext>
            </a:extLst>
          </p:cNvPr>
          <p:cNvSpPr>
            <a:spLocks noGrp="1"/>
          </p:cNvSpPr>
          <p:nvPr>
            <p:ph sz="half" idx="1"/>
          </p:nvPr>
        </p:nvSpPr>
        <p:spPr>
          <a:xfrm>
            <a:off x="228600" y="1549303"/>
            <a:ext cx="4723209" cy="3394472"/>
          </a:xfrm>
        </p:spPr>
        <p:txBody>
          <a:bodyPr anchor="t"/>
          <a:lstStyle/>
          <a:p>
            <a:pPr>
              <a:buClr>
                <a:schemeClr val="tx2"/>
              </a:buClr>
              <a:buSzPct val="140000"/>
            </a:pPr>
            <a:r>
              <a:rPr lang="en-US" altLang="en-US" sz="2000" dirty="0"/>
              <a:t>Program requirements</a:t>
            </a:r>
          </a:p>
          <a:p>
            <a:pPr>
              <a:buClr>
                <a:schemeClr val="tx2"/>
              </a:buClr>
              <a:buSzPct val="140000"/>
            </a:pPr>
            <a:r>
              <a:rPr lang="en-US" altLang="en-US" sz="2000" dirty="0"/>
              <a:t>Codes and regulations</a:t>
            </a:r>
          </a:p>
          <a:p>
            <a:pPr>
              <a:buClr>
                <a:schemeClr val="tx2"/>
              </a:buClr>
              <a:buSzPct val="140000"/>
            </a:pPr>
            <a:r>
              <a:rPr lang="en-US" altLang="en-US" sz="2000" dirty="0"/>
              <a:t>Site and climate</a:t>
            </a:r>
          </a:p>
          <a:p>
            <a:pPr>
              <a:buClr>
                <a:schemeClr val="tx2"/>
              </a:buClr>
              <a:buSzPct val="140000"/>
            </a:pPr>
            <a:r>
              <a:rPr lang="en-US" altLang="en-US" sz="2000" dirty="0"/>
              <a:t>Facility context and function</a:t>
            </a:r>
          </a:p>
          <a:p>
            <a:pPr>
              <a:buClr>
                <a:schemeClr val="tx2"/>
              </a:buClr>
              <a:buSzPct val="140000"/>
            </a:pPr>
            <a:r>
              <a:rPr lang="en-US" altLang="en-US" sz="2000" dirty="0"/>
              <a:t>Performance criteria</a:t>
            </a:r>
          </a:p>
          <a:p>
            <a:pPr>
              <a:buClr>
                <a:schemeClr val="tx2"/>
              </a:buClr>
              <a:buSzPct val="140000"/>
            </a:pPr>
            <a:r>
              <a:rPr lang="en-US" altLang="en-US" sz="2000" dirty="0"/>
              <a:t>Sustainability goals</a:t>
            </a:r>
          </a:p>
          <a:p>
            <a:pPr>
              <a:buClr>
                <a:schemeClr val="tx2"/>
              </a:buClr>
              <a:buSzPct val="140000"/>
            </a:pPr>
            <a:r>
              <a:rPr lang="en-US" altLang="en-US" sz="2000" dirty="0"/>
              <a:t>Cost</a:t>
            </a:r>
          </a:p>
          <a:p>
            <a:pPr>
              <a:buClr>
                <a:schemeClr val="tx2"/>
              </a:buClr>
              <a:buSzPct val="140000"/>
            </a:pPr>
            <a:r>
              <a:rPr lang="en-US" altLang="en-US" sz="2000" dirty="0"/>
              <a:t>Schedule</a:t>
            </a:r>
          </a:p>
          <a:p>
            <a:pPr>
              <a:buClr>
                <a:schemeClr val="tx2"/>
              </a:buClr>
              <a:buSzPct val="140000"/>
            </a:pPr>
            <a:r>
              <a:rPr lang="en-US" altLang="en-US" sz="2000" dirty="0"/>
              <a:t>Client’s needs and capabilities</a:t>
            </a:r>
          </a:p>
        </p:txBody>
      </p:sp>
      <p:sp>
        <p:nvSpPr>
          <p:cNvPr id="22" name="Rectangle 2">
            <a:extLst>
              <a:ext uri="{FF2B5EF4-FFF2-40B4-BE49-F238E27FC236}">
                <a16:creationId xmlns:a16="http://schemas.microsoft.com/office/drawing/2014/main" id="{70CCACEE-9B35-4DA0-B839-A5F046386397}"/>
              </a:ext>
            </a:extLst>
          </p:cNvPr>
          <p:cNvSpPr txBox="1">
            <a:spLocks noChangeArrowheads="1"/>
          </p:cNvSpPr>
          <p:nvPr/>
        </p:nvSpPr>
        <p:spPr bwMode="auto">
          <a:xfrm>
            <a:off x="-990600" y="863503"/>
            <a:ext cx="5829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GB" altLang="en-US" sz="2000" b="1" u="sng" dirty="0">
                <a:latin typeface="Helvetica" panose="020B0604020202020204" pitchFamily="34" charset="0"/>
                <a:cs typeface="Helvetica" panose="020B0604020202020204" pitchFamily="34" charset="0"/>
              </a:rPr>
              <a:t>Pre-Design Phase</a:t>
            </a:r>
            <a:endParaRPr lang="en-US" altLang="en-US" sz="2000" b="1" u="sng"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DBD70A76-0B60-4519-BE15-851BE8F9C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00" y="1309095"/>
            <a:ext cx="4824429" cy="3491505"/>
          </a:xfrm>
          <a:prstGeom prst="rect">
            <a:avLst/>
          </a:prstGeom>
        </p:spPr>
      </p:pic>
    </p:spTree>
    <p:extLst>
      <p:ext uri="{BB962C8B-B14F-4D97-AF65-F5344CB8AC3E}">
        <p14:creationId xmlns:p14="http://schemas.microsoft.com/office/powerpoint/2010/main" val="55306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Owners Project Requirements</a:t>
            </a:r>
          </a:p>
        </p:txBody>
      </p:sp>
      <p:sp>
        <p:nvSpPr>
          <p:cNvPr id="12" name="Content Placeholder 65">
            <a:extLst>
              <a:ext uri="{FF2B5EF4-FFF2-40B4-BE49-F238E27FC236}">
                <a16:creationId xmlns:a16="http://schemas.microsoft.com/office/drawing/2014/main" id="{F3410689-ED8D-4E22-ACC0-04541FB73384}"/>
              </a:ext>
            </a:extLst>
          </p:cNvPr>
          <p:cNvSpPr txBox="1">
            <a:spLocks/>
          </p:cNvSpPr>
          <p:nvPr/>
        </p:nvSpPr>
        <p:spPr>
          <a:xfrm>
            <a:off x="4191000" y="1143000"/>
            <a:ext cx="4612510" cy="617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25"/>
              </a:spcAft>
              <a:buFont typeface="Arial" pitchFamily="34" charset="0"/>
              <a:buNone/>
            </a:pPr>
            <a:r>
              <a:rPr lang="en-US" sz="2000" b="1" dirty="0">
                <a:cs typeface="Arial" pitchFamily="34" charset="0"/>
              </a:rPr>
              <a:t>APPROACH</a:t>
            </a:r>
          </a:p>
          <a:p>
            <a:pPr marL="255985" indent="-255985">
              <a:spcAft>
                <a:spcPts val="225"/>
              </a:spcAft>
            </a:pPr>
            <a:r>
              <a:rPr lang="en-US" sz="2000" dirty="0">
                <a:cs typeface="Arial" pitchFamily="34" charset="0"/>
              </a:rPr>
              <a:t>OPR is the Foundation for </a:t>
            </a:r>
            <a:r>
              <a:rPr lang="en-US" sz="2000" dirty="0" err="1">
                <a:cs typeface="Arial" pitchFamily="34" charset="0"/>
              </a:rPr>
              <a:t>Cx</a:t>
            </a:r>
            <a:r>
              <a:rPr lang="en-US" sz="2000" dirty="0">
                <a:cs typeface="Arial" pitchFamily="34" charset="0"/>
              </a:rPr>
              <a:t> process</a:t>
            </a:r>
          </a:p>
          <a:p>
            <a:pPr marL="255985" indent="-255985">
              <a:spcAft>
                <a:spcPts val="225"/>
              </a:spcAft>
            </a:pPr>
            <a:r>
              <a:rPr lang="en-US" sz="2000" dirty="0">
                <a:cs typeface="Arial" pitchFamily="34" charset="0"/>
              </a:rPr>
              <a:t>Major metrics, measurables covered in the OPR (EUI, temp/RH, pressurization, etc.)</a:t>
            </a:r>
          </a:p>
          <a:p>
            <a:pPr marL="255985" indent="-255985">
              <a:spcAft>
                <a:spcPts val="225"/>
              </a:spcAft>
            </a:pPr>
            <a:r>
              <a:rPr lang="en-US" sz="2000" dirty="0">
                <a:cs typeface="Arial" pitchFamily="34" charset="0"/>
              </a:rPr>
              <a:t>Covers education/training requirements for end users and occupants.</a:t>
            </a:r>
          </a:p>
          <a:p>
            <a:pPr marL="255985" indent="-255985">
              <a:spcAft>
                <a:spcPts val="225"/>
              </a:spcAft>
            </a:pPr>
            <a:r>
              <a:rPr lang="en-US" sz="2000" dirty="0">
                <a:cs typeface="Arial" pitchFamily="34" charset="0"/>
              </a:rPr>
              <a:t>OPR is a living document. Changes are documented as decisions are made, and revisions are tracked.</a:t>
            </a:r>
          </a:p>
          <a:p>
            <a:pPr marL="255985" indent="-255985">
              <a:spcAft>
                <a:spcPts val="225"/>
              </a:spcAft>
            </a:pPr>
            <a:r>
              <a:rPr lang="en-US" sz="2000" dirty="0">
                <a:cs typeface="Arial" pitchFamily="34" charset="0"/>
              </a:rPr>
              <a:t>Converted to CFR (Current </a:t>
            </a:r>
            <a:r>
              <a:rPr lang="en-US" sz="2000">
                <a:cs typeface="Arial" pitchFamily="34" charset="0"/>
              </a:rPr>
              <a:t>Facilities Requirements) upon project conclusion</a:t>
            </a:r>
          </a:p>
          <a:p>
            <a:endParaRPr lang="en-US" sz="2000" dirty="0"/>
          </a:p>
          <a:p>
            <a:endParaRPr lang="en-US" sz="2000" dirty="0"/>
          </a:p>
        </p:txBody>
      </p:sp>
      <p:grpSp>
        <p:nvGrpSpPr>
          <p:cNvPr id="13" name="Group 12">
            <a:extLst>
              <a:ext uri="{FF2B5EF4-FFF2-40B4-BE49-F238E27FC236}">
                <a16:creationId xmlns:a16="http://schemas.microsoft.com/office/drawing/2014/main" id="{F5A333D5-55EC-44C1-BA94-F61E4B2E7309}"/>
              </a:ext>
            </a:extLst>
          </p:cNvPr>
          <p:cNvGrpSpPr/>
          <p:nvPr/>
        </p:nvGrpSpPr>
        <p:grpSpPr>
          <a:xfrm>
            <a:off x="914400" y="1828800"/>
            <a:ext cx="2002249" cy="598192"/>
            <a:chOff x="0" y="0"/>
            <a:chExt cx="2002249" cy="598192"/>
          </a:xfrm>
        </p:grpSpPr>
        <p:sp>
          <p:nvSpPr>
            <p:cNvPr id="38" name="Rectangle: Rounded Corners 37">
              <a:extLst>
                <a:ext uri="{FF2B5EF4-FFF2-40B4-BE49-F238E27FC236}">
                  <a16:creationId xmlns:a16="http://schemas.microsoft.com/office/drawing/2014/main" id="{F830E6F4-D41E-4EEA-AFF8-68304455D1AC}"/>
                </a:ext>
              </a:extLst>
            </p:cNvPr>
            <p:cNvSpPr/>
            <p:nvPr/>
          </p:nvSpPr>
          <p:spPr>
            <a:xfrm>
              <a:off x="0" y="0"/>
              <a:ext cx="2002249" cy="59819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Rectangle: Rounded Corners 4">
              <a:extLst>
                <a:ext uri="{FF2B5EF4-FFF2-40B4-BE49-F238E27FC236}">
                  <a16:creationId xmlns:a16="http://schemas.microsoft.com/office/drawing/2014/main" id="{E7BB499D-6110-4F1D-8B2D-9E4D84D6B289}"/>
                </a:ext>
              </a:extLst>
            </p:cNvPr>
            <p:cNvSpPr txBox="1"/>
            <p:nvPr/>
          </p:nvSpPr>
          <p:spPr>
            <a:xfrm>
              <a:off x="17520" y="17520"/>
              <a:ext cx="1286765" cy="563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Outline OPR</a:t>
              </a:r>
            </a:p>
          </p:txBody>
        </p:sp>
      </p:grpSp>
      <p:grpSp>
        <p:nvGrpSpPr>
          <p:cNvPr id="14" name="Group 13">
            <a:extLst>
              <a:ext uri="{FF2B5EF4-FFF2-40B4-BE49-F238E27FC236}">
                <a16:creationId xmlns:a16="http://schemas.microsoft.com/office/drawing/2014/main" id="{46E9ABB9-5170-4FAB-9B3C-E40000571205}"/>
              </a:ext>
            </a:extLst>
          </p:cNvPr>
          <p:cNvGrpSpPr/>
          <p:nvPr/>
        </p:nvGrpSpPr>
        <p:grpSpPr>
          <a:xfrm>
            <a:off x="1063918" y="2510074"/>
            <a:ext cx="2002249" cy="598192"/>
            <a:chOff x="149518" y="681274"/>
            <a:chExt cx="2002249" cy="598192"/>
          </a:xfrm>
        </p:grpSpPr>
        <p:sp>
          <p:nvSpPr>
            <p:cNvPr id="36" name="Rectangle: Rounded Corners 35">
              <a:extLst>
                <a:ext uri="{FF2B5EF4-FFF2-40B4-BE49-F238E27FC236}">
                  <a16:creationId xmlns:a16="http://schemas.microsoft.com/office/drawing/2014/main" id="{84ED802B-403A-4005-9B9D-7955A3E0D3EC}"/>
                </a:ext>
              </a:extLst>
            </p:cNvPr>
            <p:cNvSpPr/>
            <p:nvPr/>
          </p:nvSpPr>
          <p:spPr>
            <a:xfrm>
              <a:off x="149518" y="681274"/>
              <a:ext cx="2002249" cy="59819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Rectangle: Rounded Corners 6">
              <a:extLst>
                <a:ext uri="{FF2B5EF4-FFF2-40B4-BE49-F238E27FC236}">
                  <a16:creationId xmlns:a16="http://schemas.microsoft.com/office/drawing/2014/main" id="{6BDEB0A9-9293-4F31-8AB0-37237FE27E62}"/>
                </a:ext>
              </a:extLst>
            </p:cNvPr>
            <p:cNvSpPr txBox="1"/>
            <p:nvPr/>
          </p:nvSpPr>
          <p:spPr>
            <a:xfrm>
              <a:off x="167038" y="698794"/>
              <a:ext cx="1428865" cy="563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Workshop</a:t>
              </a:r>
            </a:p>
          </p:txBody>
        </p:sp>
      </p:grpSp>
      <p:grpSp>
        <p:nvGrpSpPr>
          <p:cNvPr id="15" name="Group 14">
            <a:extLst>
              <a:ext uri="{FF2B5EF4-FFF2-40B4-BE49-F238E27FC236}">
                <a16:creationId xmlns:a16="http://schemas.microsoft.com/office/drawing/2014/main" id="{2874EE37-19C8-48E1-B306-49192C20A7E4}"/>
              </a:ext>
            </a:extLst>
          </p:cNvPr>
          <p:cNvGrpSpPr/>
          <p:nvPr/>
        </p:nvGrpSpPr>
        <p:grpSpPr>
          <a:xfrm>
            <a:off x="1213437" y="3191349"/>
            <a:ext cx="2002249" cy="598192"/>
            <a:chOff x="299037" y="1362549"/>
            <a:chExt cx="2002249" cy="598192"/>
          </a:xfrm>
        </p:grpSpPr>
        <p:sp>
          <p:nvSpPr>
            <p:cNvPr id="34" name="Rectangle: Rounded Corners 33">
              <a:extLst>
                <a:ext uri="{FF2B5EF4-FFF2-40B4-BE49-F238E27FC236}">
                  <a16:creationId xmlns:a16="http://schemas.microsoft.com/office/drawing/2014/main" id="{9A23A722-E902-413C-B117-2723FA278D6A}"/>
                </a:ext>
              </a:extLst>
            </p:cNvPr>
            <p:cNvSpPr/>
            <p:nvPr/>
          </p:nvSpPr>
          <p:spPr>
            <a:xfrm>
              <a:off x="299037" y="1362549"/>
              <a:ext cx="2002249" cy="598192"/>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5" name="Rectangle: Rounded Corners 8">
              <a:extLst>
                <a:ext uri="{FF2B5EF4-FFF2-40B4-BE49-F238E27FC236}">
                  <a16:creationId xmlns:a16="http://schemas.microsoft.com/office/drawing/2014/main" id="{73BA3805-FF7E-48DE-8A13-4212F863ABF3}"/>
                </a:ext>
              </a:extLst>
            </p:cNvPr>
            <p:cNvSpPr txBox="1"/>
            <p:nvPr/>
          </p:nvSpPr>
          <p:spPr>
            <a:xfrm>
              <a:off x="316557" y="1380069"/>
              <a:ext cx="1428865" cy="563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IPD Design Meetings</a:t>
              </a:r>
            </a:p>
          </p:txBody>
        </p:sp>
      </p:grpSp>
      <p:grpSp>
        <p:nvGrpSpPr>
          <p:cNvPr id="16" name="Group 15">
            <a:extLst>
              <a:ext uri="{FF2B5EF4-FFF2-40B4-BE49-F238E27FC236}">
                <a16:creationId xmlns:a16="http://schemas.microsoft.com/office/drawing/2014/main" id="{689E3FD7-B548-4F84-A952-6CC13235FA72}"/>
              </a:ext>
            </a:extLst>
          </p:cNvPr>
          <p:cNvGrpSpPr/>
          <p:nvPr/>
        </p:nvGrpSpPr>
        <p:grpSpPr>
          <a:xfrm>
            <a:off x="1362955" y="3872624"/>
            <a:ext cx="2002249" cy="598192"/>
            <a:chOff x="448555" y="2043824"/>
            <a:chExt cx="2002249" cy="598192"/>
          </a:xfrm>
        </p:grpSpPr>
        <p:sp>
          <p:nvSpPr>
            <p:cNvPr id="32" name="Rectangle: Rounded Corners 31">
              <a:extLst>
                <a:ext uri="{FF2B5EF4-FFF2-40B4-BE49-F238E27FC236}">
                  <a16:creationId xmlns:a16="http://schemas.microsoft.com/office/drawing/2014/main" id="{5E39C66F-5D41-44DB-8E9D-D0DBA52DA6DF}"/>
                </a:ext>
              </a:extLst>
            </p:cNvPr>
            <p:cNvSpPr/>
            <p:nvPr/>
          </p:nvSpPr>
          <p:spPr>
            <a:xfrm>
              <a:off x="448555" y="2043824"/>
              <a:ext cx="2002249" cy="59819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Rectangle: Rounded Corners 10">
              <a:extLst>
                <a:ext uri="{FF2B5EF4-FFF2-40B4-BE49-F238E27FC236}">
                  <a16:creationId xmlns:a16="http://schemas.microsoft.com/office/drawing/2014/main" id="{3B183B1E-0A12-4AED-9E53-5D72006DC6AC}"/>
                </a:ext>
              </a:extLst>
            </p:cNvPr>
            <p:cNvSpPr txBox="1"/>
            <p:nvPr/>
          </p:nvSpPr>
          <p:spPr>
            <a:xfrm>
              <a:off x="466075" y="2061344"/>
              <a:ext cx="1428865" cy="563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Continual Updates</a:t>
              </a:r>
            </a:p>
          </p:txBody>
        </p:sp>
      </p:grpSp>
      <p:grpSp>
        <p:nvGrpSpPr>
          <p:cNvPr id="17" name="Group 16">
            <a:extLst>
              <a:ext uri="{FF2B5EF4-FFF2-40B4-BE49-F238E27FC236}">
                <a16:creationId xmlns:a16="http://schemas.microsoft.com/office/drawing/2014/main" id="{576E88BF-7524-496D-91CC-AF6F8BA4F667}"/>
              </a:ext>
            </a:extLst>
          </p:cNvPr>
          <p:cNvGrpSpPr/>
          <p:nvPr/>
        </p:nvGrpSpPr>
        <p:grpSpPr>
          <a:xfrm>
            <a:off x="1512474" y="4553899"/>
            <a:ext cx="2002249" cy="598192"/>
            <a:chOff x="598074" y="2725099"/>
            <a:chExt cx="2002249" cy="598192"/>
          </a:xfrm>
        </p:grpSpPr>
        <p:sp>
          <p:nvSpPr>
            <p:cNvPr id="30" name="Rectangle: Rounded Corners 29">
              <a:extLst>
                <a:ext uri="{FF2B5EF4-FFF2-40B4-BE49-F238E27FC236}">
                  <a16:creationId xmlns:a16="http://schemas.microsoft.com/office/drawing/2014/main" id="{BA17EEB8-28DD-45A5-BDC8-BFF1D00F0E5B}"/>
                </a:ext>
              </a:extLst>
            </p:cNvPr>
            <p:cNvSpPr/>
            <p:nvPr/>
          </p:nvSpPr>
          <p:spPr>
            <a:xfrm>
              <a:off x="598074" y="2725099"/>
              <a:ext cx="2002249" cy="59819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angle: Rounded Corners 12">
              <a:extLst>
                <a:ext uri="{FF2B5EF4-FFF2-40B4-BE49-F238E27FC236}">
                  <a16:creationId xmlns:a16="http://schemas.microsoft.com/office/drawing/2014/main" id="{A9AE2394-A899-47E7-8C15-586431D1F064}"/>
                </a:ext>
              </a:extLst>
            </p:cNvPr>
            <p:cNvSpPr txBox="1"/>
            <p:nvPr/>
          </p:nvSpPr>
          <p:spPr>
            <a:xfrm>
              <a:off x="615594" y="2742619"/>
              <a:ext cx="1428865" cy="563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Convert to CFR</a:t>
              </a:r>
            </a:p>
          </p:txBody>
        </p:sp>
      </p:grpSp>
      <p:grpSp>
        <p:nvGrpSpPr>
          <p:cNvPr id="18" name="Group 17">
            <a:extLst>
              <a:ext uri="{FF2B5EF4-FFF2-40B4-BE49-F238E27FC236}">
                <a16:creationId xmlns:a16="http://schemas.microsoft.com/office/drawing/2014/main" id="{784B427C-2EF1-4599-85A2-F779129AC64A}"/>
              </a:ext>
            </a:extLst>
          </p:cNvPr>
          <p:cNvGrpSpPr/>
          <p:nvPr/>
        </p:nvGrpSpPr>
        <p:grpSpPr>
          <a:xfrm>
            <a:off x="2677342" y="2947087"/>
            <a:ext cx="388825" cy="388825"/>
            <a:chOff x="1762942" y="1118287"/>
            <a:chExt cx="388825" cy="388825"/>
          </a:xfrm>
        </p:grpSpPr>
        <p:sp>
          <p:nvSpPr>
            <p:cNvPr id="28" name="Arrow: Down 27">
              <a:extLst>
                <a:ext uri="{FF2B5EF4-FFF2-40B4-BE49-F238E27FC236}">
                  <a16:creationId xmlns:a16="http://schemas.microsoft.com/office/drawing/2014/main" id="{8EA2CAA1-B936-40E2-A8E6-9E652BE6C248}"/>
                </a:ext>
              </a:extLst>
            </p:cNvPr>
            <p:cNvSpPr/>
            <p:nvPr/>
          </p:nvSpPr>
          <p:spPr>
            <a:xfrm>
              <a:off x="1762942" y="1118287"/>
              <a:ext cx="388825" cy="388825"/>
            </a:xfrm>
            <a:prstGeom prst="downArrow">
              <a:avLst>
                <a:gd name="adj1" fmla="val 55000"/>
                <a:gd name="adj2" fmla="val 45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9" name="Arrow: Down 14">
              <a:extLst>
                <a:ext uri="{FF2B5EF4-FFF2-40B4-BE49-F238E27FC236}">
                  <a16:creationId xmlns:a16="http://schemas.microsoft.com/office/drawing/2014/main" id="{B2C92F84-57E9-48E4-85B9-A03FDE5291B0}"/>
                </a:ext>
              </a:extLst>
            </p:cNvPr>
            <p:cNvSpPr txBox="1"/>
            <p:nvPr/>
          </p:nvSpPr>
          <p:spPr>
            <a:xfrm>
              <a:off x="1850428" y="1118287"/>
              <a:ext cx="213853" cy="2925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grpSp>
      <p:grpSp>
        <p:nvGrpSpPr>
          <p:cNvPr id="19" name="Group 18">
            <a:extLst>
              <a:ext uri="{FF2B5EF4-FFF2-40B4-BE49-F238E27FC236}">
                <a16:creationId xmlns:a16="http://schemas.microsoft.com/office/drawing/2014/main" id="{AB1847B8-1620-4532-9EC5-C2FEAB35E661}"/>
              </a:ext>
            </a:extLst>
          </p:cNvPr>
          <p:cNvGrpSpPr/>
          <p:nvPr/>
        </p:nvGrpSpPr>
        <p:grpSpPr>
          <a:xfrm>
            <a:off x="2826861" y="3618392"/>
            <a:ext cx="388825" cy="388825"/>
            <a:chOff x="1912461" y="1789592"/>
            <a:chExt cx="388825" cy="388825"/>
          </a:xfrm>
        </p:grpSpPr>
        <p:sp>
          <p:nvSpPr>
            <p:cNvPr id="26" name="Arrow: Down 25">
              <a:extLst>
                <a:ext uri="{FF2B5EF4-FFF2-40B4-BE49-F238E27FC236}">
                  <a16:creationId xmlns:a16="http://schemas.microsoft.com/office/drawing/2014/main" id="{A9A90511-4C03-4CB5-886B-DDFB17220260}"/>
                </a:ext>
              </a:extLst>
            </p:cNvPr>
            <p:cNvSpPr/>
            <p:nvPr/>
          </p:nvSpPr>
          <p:spPr>
            <a:xfrm>
              <a:off x="1912461" y="1789592"/>
              <a:ext cx="388825" cy="388825"/>
            </a:xfrm>
            <a:prstGeom prst="downArrow">
              <a:avLst>
                <a:gd name="adj1" fmla="val 55000"/>
                <a:gd name="adj2" fmla="val 45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7" name="Arrow: Down 16">
              <a:extLst>
                <a:ext uri="{FF2B5EF4-FFF2-40B4-BE49-F238E27FC236}">
                  <a16:creationId xmlns:a16="http://schemas.microsoft.com/office/drawing/2014/main" id="{B32C9144-66C8-4E5D-ABC8-BE8D9F09F73C}"/>
                </a:ext>
              </a:extLst>
            </p:cNvPr>
            <p:cNvSpPr txBox="1"/>
            <p:nvPr/>
          </p:nvSpPr>
          <p:spPr>
            <a:xfrm>
              <a:off x="1999947" y="1789592"/>
              <a:ext cx="213853" cy="2925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grpSp>
      <p:grpSp>
        <p:nvGrpSpPr>
          <p:cNvPr id="23" name="Group 22">
            <a:extLst>
              <a:ext uri="{FF2B5EF4-FFF2-40B4-BE49-F238E27FC236}">
                <a16:creationId xmlns:a16="http://schemas.microsoft.com/office/drawing/2014/main" id="{EAAA3651-EFD7-4CC9-9010-78370D68F6A7}"/>
              </a:ext>
            </a:extLst>
          </p:cNvPr>
          <p:cNvGrpSpPr/>
          <p:nvPr/>
        </p:nvGrpSpPr>
        <p:grpSpPr>
          <a:xfrm>
            <a:off x="2976380" y="4306314"/>
            <a:ext cx="388825" cy="388825"/>
            <a:chOff x="2061980" y="2477514"/>
            <a:chExt cx="388825" cy="388825"/>
          </a:xfrm>
        </p:grpSpPr>
        <p:sp>
          <p:nvSpPr>
            <p:cNvPr id="24" name="Arrow: Down 23">
              <a:extLst>
                <a:ext uri="{FF2B5EF4-FFF2-40B4-BE49-F238E27FC236}">
                  <a16:creationId xmlns:a16="http://schemas.microsoft.com/office/drawing/2014/main" id="{8BCFF7C2-BF62-4D08-AAA9-DB6B32A64BD7}"/>
                </a:ext>
              </a:extLst>
            </p:cNvPr>
            <p:cNvSpPr/>
            <p:nvPr/>
          </p:nvSpPr>
          <p:spPr>
            <a:xfrm>
              <a:off x="2061980" y="2477514"/>
              <a:ext cx="388825" cy="388825"/>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5" name="Arrow: Down 18">
              <a:extLst>
                <a:ext uri="{FF2B5EF4-FFF2-40B4-BE49-F238E27FC236}">
                  <a16:creationId xmlns:a16="http://schemas.microsoft.com/office/drawing/2014/main" id="{D4E0486F-1BC7-4119-B328-2CAC7D4A225E}"/>
                </a:ext>
              </a:extLst>
            </p:cNvPr>
            <p:cNvSpPr txBox="1"/>
            <p:nvPr/>
          </p:nvSpPr>
          <p:spPr>
            <a:xfrm>
              <a:off x="2149466" y="2477514"/>
              <a:ext cx="213853" cy="2925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grpSp>
      <p:grpSp>
        <p:nvGrpSpPr>
          <p:cNvPr id="40" name="Group 39">
            <a:extLst>
              <a:ext uri="{FF2B5EF4-FFF2-40B4-BE49-F238E27FC236}">
                <a16:creationId xmlns:a16="http://schemas.microsoft.com/office/drawing/2014/main" id="{B67D6B52-E153-4FB1-A8F2-7E43E61738A4}"/>
              </a:ext>
            </a:extLst>
          </p:cNvPr>
          <p:cNvGrpSpPr/>
          <p:nvPr/>
        </p:nvGrpSpPr>
        <p:grpSpPr>
          <a:xfrm>
            <a:off x="2460674" y="2294130"/>
            <a:ext cx="388825" cy="388825"/>
            <a:chOff x="1762942" y="1118287"/>
            <a:chExt cx="388825" cy="388825"/>
          </a:xfrm>
        </p:grpSpPr>
        <p:sp>
          <p:nvSpPr>
            <p:cNvPr id="41" name="Arrow: Down 40">
              <a:extLst>
                <a:ext uri="{FF2B5EF4-FFF2-40B4-BE49-F238E27FC236}">
                  <a16:creationId xmlns:a16="http://schemas.microsoft.com/office/drawing/2014/main" id="{92AC606D-D58C-4384-9F7C-890980E1EF67}"/>
                </a:ext>
              </a:extLst>
            </p:cNvPr>
            <p:cNvSpPr/>
            <p:nvPr/>
          </p:nvSpPr>
          <p:spPr>
            <a:xfrm>
              <a:off x="1762942" y="1118287"/>
              <a:ext cx="388825" cy="388825"/>
            </a:xfrm>
            <a:prstGeom prst="downArrow">
              <a:avLst>
                <a:gd name="adj1" fmla="val 55000"/>
                <a:gd name="adj2" fmla="val 45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42" name="Arrow: Down 14">
              <a:extLst>
                <a:ext uri="{FF2B5EF4-FFF2-40B4-BE49-F238E27FC236}">
                  <a16:creationId xmlns:a16="http://schemas.microsoft.com/office/drawing/2014/main" id="{63D613DB-758D-4CA5-AC5C-40F49BC70377}"/>
                </a:ext>
              </a:extLst>
            </p:cNvPr>
            <p:cNvSpPr txBox="1"/>
            <p:nvPr/>
          </p:nvSpPr>
          <p:spPr>
            <a:xfrm>
              <a:off x="1850428" y="1118287"/>
              <a:ext cx="213853" cy="2925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grpSp>
    </p:spTree>
    <p:extLst>
      <p:ext uri="{BB962C8B-B14F-4D97-AF65-F5344CB8AC3E}">
        <p14:creationId xmlns:p14="http://schemas.microsoft.com/office/powerpoint/2010/main" val="195436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What is Commissioning?</a:t>
            </a:r>
          </a:p>
        </p:txBody>
      </p:sp>
      <p:sp>
        <p:nvSpPr>
          <p:cNvPr id="8" name="Content Placeholder 6"/>
          <p:cNvSpPr>
            <a:spLocks noGrp="1"/>
          </p:cNvSpPr>
          <p:nvPr>
            <p:ph idx="1"/>
          </p:nvPr>
        </p:nvSpPr>
        <p:spPr>
          <a:xfrm>
            <a:off x="21021" y="1066800"/>
            <a:ext cx="5029200" cy="4754563"/>
          </a:xfrm>
        </p:spPr>
        <p:txBody>
          <a:bodyPr>
            <a:normAutofit/>
          </a:bodyPr>
          <a:lstStyle/>
          <a:p>
            <a:r>
              <a:rPr lang="en-US" sz="2000" dirty="0">
                <a:cs typeface="Helvetica" pitchFamily="34" charset="0"/>
              </a:rPr>
              <a:t>Systematic process, led by a Commissioning Agent (CxA),  ensuring that all building systems perform interactively according to the design intent and the Owner’s operational needs.</a:t>
            </a:r>
            <a:endParaRPr lang="en-US" sz="2000" dirty="0"/>
          </a:p>
          <a:p>
            <a:pPr lvl="1"/>
            <a:r>
              <a:rPr lang="en-US" sz="1600" dirty="0"/>
              <a:t>Third party verification of performance</a:t>
            </a:r>
          </a:p>
          <a:p>
            <a:pPr lvl="1"/>
            <a:r>
              <a:rPr lang="en-US" sz="1600" dirty="0"/>
              <a:t>Energy optimization balanced with occupant comfort</a:t>
            </a:r>
          </a:p>
          <a:p>
            <a:pPr lvl="1"/>
            <a:r>
              <a:rPr lang="en-US" sz="1600" dirty="0"/>
              <a:t>Design reviews for maintainability</a:t>
            </a:r>
          </a:p>
          <a:p>
            <a:pPr lvl="1"/>
            <a:r>
              <a:rPr lang="en-US" sz="1600" dirty="0"/>
              <a:t>Assistance with EUI targets</a:t>
            </a:r>
          </a:p>
          <a:p>
            <a:pPr lvl="1"/>
            <a:r>
              <a:rPr lang="en-US" sz="1600" dirty="0"/>
              <a:t>Review of conformance with GT YB</a:t>
            </a:r>
          </a:p>
          <a:p>
            <a:pPr lvl="1"/>
            <a:r>
              <a:rPr lang="en-US" sz="1600" dirty="0"/>
              <a:t>Construction observation and installation verification</a:t>
            </a:r>
          </a:p>
          <a:p>
            <a:pPr lvl="1"/>
            <a:r>
              <a:rPr lang="en-US" sz="1600" dirty="0"/>
              <a:t>Functional performance testing</a:t>
            </a:r>
          </a:p>
          <a:p>
            <a:pPr lvl="1"/>
            <a:r>
              <a:rPr lang="en-US" sz="1600" dirty="0"/>
              <a:t>Owner training</a:t>
            </a:r>
          </a:p>
          <a:p>
            <a:pPr lvl="2"/>
            <a:endParaRPr lang="en-US" sz="1200" dirty="0"/>
          </a:p>
        </p:txBody>
      </p:sp>
      <p:pic>
        <p:nvPicPr>
          <p:cNvPr id="11" name="Picture 2" descr="N:\MARKETING INFO\Commissioning\McCamish Professional Photos\Epsten Photos\_MG_0970_g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91" y="1447800"/>
            <a:ext cx="379410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6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 </a:t>
            </a:r>
            <a:r>
              <a:rPr lang="en-US" sz="3600" dirty="0"/>
              <a:t>Templates and Standards</a:t>
            </a:r>
          </a:p>
        </p:txBody>
      </p:sp>
      <p:sp>
        <p:nvSpPr>
          <p:cNvPr id="7" name="Content Placeholder 6"/>
          <p:cNvSpPr>
            <a:spLocks noGrp="1"/>
          </p:cNvSpPr>
          <p:nvPr>
            <p:ph idx="1"/>
          </p:nvPr>
        </p:nvSpPr>
        <p:spPr>
          <a:xfrm>
            <a:off x="0" y="1143000"/>
            <a:ext cx="8534400" cy="4754563"/>
          </a:xfrm>
        </p:spPr>
        <p:txBody>
          <a:bodyPr/>
          <a:lstStyle/>
          <a:p>
            <a:pPr marL="1371600" lvl="2" indent="0">
              <a:buNone/>
            </a:pPr>
            <a:r>
              <a:rPr lang="en-US" sz="2000" b="1" dirty="0"/>
              <a:t>RECAP – Now available on </a:t>
            </a:r>
            <a:r>
              <a:rPr lang="en-US" sz="2000" b="1" dirty="0">
                <a:solidFill>
                  <a:schemeClr val="accent1"/>
                </a:solidFill>
              </a:rPr>
              <a:t>D&amp;C Forms website</a:t>
            </a:r>
            <a:r>
              <a:rPr lang="en-US" sz="2000" b="1" dirty="0"/>
              <a:t>:</a:t>
            </a:r>
          </a:p>
          <a:p>
            <a:pPr lvl="2"/>
            <a:r>
              <a:rPr lang="en-US" sz="2000" dirty="0"/>
              <a:t>Commissioning Narrative</a:t>
            </a:r>
          </a:p>
          <a:p>
            <a:pPr lvl="2"/>
            <a:r>
              <a:rPr lang="en-US" sz="2000" dirty="0"/>
              <a:t>Commissioning Responsibility Matrix </a:t>
            </a:r>
          </a:p>
          <a:p>
            <a:pPr lvl="2"/>
            <a:r>
              <a:rPr lang="en-US" sz="2000" dirty="0"/>
              <a:t>IDIQ Contracting </a:t>
            </a:r>
          </a:p>
          <a:p>
            <a:pPr lvl="2"/>
            <a:r>
              <a:rPr lang="en-US" sz="2000" dirty="0"/>
              <a:t>Fee Data </a:t>
            </a:r>
          </a:p>
          <a:p>
            <a:pPr lvl="2"/>
            <a:r>
              <a:rPr lang="en-US" sz="2000" dirty="0"/>
              <a:t>GT </a:t>
            </a:r>
            <a:r>
              <a:rPr lang="en-US" sz="2000" dirty="0" err="1"/>
              <a:t>CxA</a:t>
            </a:r>
            <a:r>
              <a:rPr lang="en-US" sz="2000" dirty="0"/>
              <a:t> Specifications </a:t>
            </a:r>
          </a:p>
          <a:p>
            <a:pPr lvl="2"/>
            <a:r>
              <a:rPr lang="en-US" sz="2000" dirty="0"/>
              <a:t>Template Owners Project Requirements (OPR)</a:t>
            </a:r>
          </a:p>
          <a:p>
            <a:endParaRPr lang="en-US" sz="2000" dirty="0"/>
          </a:p>
          <a:p>
            <a:pPr lvl="1"/>
            <a:endParaRPr lang="en-US" sz="1200" dirty="0"/>
          </a:p>
        </p:txBody>
      </p:sp>
    </p:spTree>
    <p:extLst>
      <p:ext uri="{BB962C8B-B14F-4D97-AF65-F5344CB8AC3E}">
        <p14:creationId xmlns:p14="http://schemas.microsoft.com/office/powerpoint/2010/main" val="4168248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Cx – </a:t>
            </a:r>
            <a:r>
              <a:rPr lang="en-US" sz="3600" dirty="0"/>
              <a:t>Next Steps In Progress</a:t>
            </a:r>
          </a:p>
        </p:txBody>
      </p:sp>
      <p:sp>
        <p:nvSpPr>
          <p:cNvPr id="7" name="Content Placeholder 6"/>
          <p:cNvSpPr>
            <a:spLocks noGrp="1"/>
          </p:cNvSpPr>
          <p:nvPr>
            <p:ph idx="1"/>
          </p:nvPr>
        </p:nvSpPr>
        <p:spPr>
          <a:xfrm>
            <a:off x="0" y="1371600"/>
            <a:ext cx="8534400" cy="4754563"/>
          </a:xfrm>
        </p:spPr>
        <p:txBody>
          <a:bodyPr/>
          <a:lstStyle/>
          <a:p>
            <a:r>
              <a:rPr lang="en-US" sz="2400" b="1" dirty="0"/>
              <a:t>In Development</a:t>
            </a:r>
          </a:p>
          <a:p>
            <a:pPr lvl="1"/>
            <a:r>
              <a:rPr lang="en-US" sz="2000" b="1" u="sng" dirty="0" err="1"/>
              <a:t>CxA</a:t>
            </a:r>
            <a:r>
              <a:rPr lang="en-US" sz="2000" b="1" u="sng" dirty="0"/>
              <a:t> RFPQ Template</a:t>
            </a:r>
            <a:r>
              <a:rPr lang="en-US" sz="2000" dirty="0"/>
              <a:t>: We have hired Epstein Group to update our </a:t>
            </a:r>
            <a:r>
              <a:rPr lang="en-US" sz="2000" dirty="0" err="1"/>
              <a:t>CxA</a:t>
            </a:r>
            <a:r>
              <a:rPr lang="en-US" sz="2000" dirty="0"/>
              <a:t> RFPQ template document to incorporates new GT expectations, GT OPR, GT </a:t>
            </a:r>
            <a:r>
              <a:rPr lang="en-US" sz="2000" dirty="0" err="1"/>
              <a:t>CxA</a:t>
            </a:r>
            <a:r>
              <a:rPr lang="en-US" sz="2000" dirty="0"/>
              <a:t> specifications, responsibility matrix, etc.  Goal is a coordinated suite of documents.</a:t>
            </a:r>
          </a:p>
          <a:p>
            <a:pPr lvl="1"/>
            <a:r>
              <a:rPr lang="en-US" sz="2000" dirty="0"/>
              <a:t>Additional Training for O&amp;M Team on CxA </a:t>
            </a:r>
          </a:p>
          <a:p>
            <a:pPr lvl="1"/>
            <a:r>
              <a:rPr lang="en-US" sz="2000" dirty="0"/>
              <a:t>Simplified Engagement Matrix for Small Projects</a:t>
            </a:r>
          </a:p>
          <a:p>
            <a:pPr lvl="1"/>
            <a:r>
              <a:rPr lang="en-US" sz="2000" dirty="0"/>
              <a:t>Quarterly Cx Roundtable </a:t>
            </a:r>
          </a:p>
          <a:p>
            <a:endParaRPr lang="en-US" sz="2000" dirty="0"/>
          </a:p>
          <a:p>
            <a:pPr lvl="1"/>
            <a:endParaRPr lang="en-US" sz="1200" dirty="0"/>
          </a:p>
        </p:txBody>
      </p:sp>
    </p:spTree>
    <p:extLst>
      <p:ext uri="{BB962C8B-B14F-4D97-AF65-F5344CB8AC3E}">
        <p14:creationId xmlns:p14="http://schemas.microsoft.com/office/powerpoint/2010/main" val="414570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Commissioning Goals</a:t>
            </a:r>
          </a:p>
        </p:txBody>
      </p:sp>
      <p:sp>
        <p:nvSpPr>
          <p:cNvPr id="7" name="Content Placeholder 6"/>
          <p:cNvSpPr>
            <a:spLocks noGrp="1"/>
          </p:cNvSpPr>
          <p:nvPr>
            <p:ph idx="1"/>
          </p:nvPr>
        </p:nvSpPr>
        <p:spPr/>
        <p:txBody>
          <a:bodyPr>
            <a:normAutofit lnSpcReduction="10000"/>
          </a:bodyPr>
          <a:lstStyle/>
          <a:p>
            <a:r>
              <a:rPr lang="en-US" sz="2000" dirty="0">
                <a:cs typeface="Arial" pitchFamily="34" charset="0"/>
              </a:rPr>
              <a:t>Fully-Functional, Efficient, and Maintainable Facility</a:t>
            </a:r>
          </a:p>
          <a:p>
            <a:r>
              <a:rPr lang="en-US" sz="2000" dirty="0">
                <a:cs typeface="Arial" pitchFamily="34" charset="0"/>
              </a:rPr>
              <a:t>Reduce Change Orders / RFI’s</a:t>
            </a:r>
          </a:p>
          <a:p>
            <a:r>
              <a:rPr lang="en-US" sz="2000" dirty="0">
                <a:cs typeface="Arial" pitchFamily="34" charset="0"/>
              </a:rPr>
              <a:t>Ensure Envelope Integrity</a:t>
            </a:r>
          </a:p>
          <a:p>
            <a:r>
              <a:rPr lang="en-US" sz="2000" dirty="0">
                <a:cs typeface="Arial" pitchFamily="34" charset="0"/>
              </a:rPr>
              <a:t>Maximize Envelope Efficiency</a:t>
            </a:r>
          </a:p>
          <a:p>
            <a:r>
              <a:rPr lang="en-US" sz="2000" dirty="0">
                <a:cs typeface="Arial" pitchFamily="34" charset="0"/>
              </a:rPr>
              <a:t>Coordinate Component Constructability</a:t>
            </a:r>
          </a:p>
          <a:p>
            <a:r>
              <a:rPr lang="en-US" sz="2000" dirty="0">
                <a:cs typeface="Arial" pitchFamily="34" charset="0"/>
              </a:rPr>
              <a:t>Verify Trade Responsibility</a:t>
            </a:r>
          </a:p>
          <a:p>
            <a:r>
              <a:rPr lang="en-US" sz="2000" dirty="0">
                <a:cs typeface="Arial" pitchFamily="34" charset="0"/>
              </a:rPr>
              <a:t>Reduce Contractor Call-Backs</a:t>
            </a:r>
          </a:p>
          <a:p>
            <a:r>
              <a:rPr lang="en-US" sz="2000" dirty="0">
                <a:cs typeface="Arial" pitchFamily="34" charset="0"/>
              </a:rPr>
              <a:t>Avoid Costly Repairs</a:t>
            </a:r>
          </a:p>
          <a:p>
            <a:r>
              <a:rPr lang="en-US" sz="2000" dirty="0">
                <a:cs typeface="Arial" pitchFamily="34" charset="0"/>
              </a:rPr>
              <a:t>Educate O&amp;M Staff on Building Equipment</a:t>
            </a:r>
          </a:p>
          <a:p>
            <a:r>
              <a:rPr lang="en-US" sz="2000" dirty="0">
                <a:cs typeface="Arial" pitchFamily="34" charset="0"/>
              </a:rPr>
              <a:t>Improve Component and Systems Life Cycle</a:t>
            </a:r>
          </a:p>
          <a:p>
            <a:pPr>
              <a:spcAft>
                <a:spcPts val="1200"/>
              </a:spcAft>
            </a:pPr>
            <a:endParaRPr lang="en-US" sz="2000" dirty="0">
              <a:cs typeface="Arial" pitchFamily="34"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316"/>
          <a:stretch/>
        </p:blipFill>
        <p:spPr bwMode="auto">
          <a:xfrm>
            <a:off x="5119312" y="1447800"/>
            <a:ext cx="402468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15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What Commissioning is Not</a:t>
            </a:r>
          </a:p>
        </p:txBody>
      </p:sp>
      <p:sp>
        <p:nvSpPr>
          <p:cNvPr id="6" name="Content Placeholder 6"/>
          <p:cNvSpPr>
            <a:spLocks noGrp="1"/>
          </p:cNvSpPr>
          <p:nvPr>
            <p:ph idx="1"/>
          </p:nvPr>
        </p:nvSpPr>
        <p:spPr/>
        <p:txBody>
          <a:bodyPr>
            <a:normAutofit/>
          </a:bodyPr>
          <a:lstStyle/>
          <a:p>
            <a:r>
              <a:rPr lang="en-US" sz="2000" dirty="0">
                <a:cs typeface="Helvetica" pitchFamily="34" charset="0"/>
              </a:rPr>
              <a:t>Design Engineering</a:t>
            </a:r>
          </a:p>
          <a:p>
            <a:r>
              <a:rPr lang="en-US" sz="2000" dirty="0"/>
              <a:t>Test and Balance</a:t>
            </a:r>
          </a:p>
          <a:p>
            <a:r>
              <a:rPr lang="en-US" sz="2000" dirty="0"/>
              <a:t>Construction Administration</a:t>
            </a:r>
          </a:p>
          <a:p>
            <a:r>
              <a:rPr lang="en-US" sz="2000" dirty="0"/>
              <a:t>Code Enforcement (yet)</a:t>
            </a:r>
          </a:p>
          <a:p>
            <a:r>
              <a:rPr lang="en-US" sz="2000" dirty="0"/>
              <a:t>Equipment Start-Up</a:t>
            </a:r>
          </a:p>
          <a:p>
            <a:r>
              <a:rPr lang="en-US" sz="2000" dirty="0"/>
              <a:t>Only a Documentation Effort</a:t>
            </a:r>
            <a:endParaRPr lang="en-US" sz="1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729" y="1447800"/>
            <a:ext cx="4347645" cy="2895600"/>
          </a:xfrm>
          <a:prstGeom prst="rect">
            <a:avLst/>
          </a:prstGeom>
        </p:spPr>
      </p:pic>
    </p:spTree>
    <p:extLst>
      <p:ext uri="{BB962C8B-B14F-4D97-AF65-F5344CB8AC3E}">
        <p14:creationId xmlns:p14="http://schemas.microsoft.com/office/powerpoint/2010/main" val="380061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 </a:t>
            </a:r>
            <a:r>
              <a:rPr lang="en-US" sz="3600" dirty="0"/>
              <a:t>Approach Overview</a:t>
            </a:r>
          </a:p>
        </p:txBody>
      </p:sp>
      <p:sp>
        <p:nvSpPr>
          <p:cNvPr id="7" name="Content Placeholder 6"/>
          <p:cNvSpPr>
            <a:spLocks noGrp="1"/>
          </p:cNvSpPr>
          <p:nvPr>
            <p:ph idx="1"/>
          </p:nvPr>
        </p:nvSpPr>
        <p:spPr>
          <a:xfrm>
            <a:off x="-457200" y="1219200"/>
            <a:ext cx="5486400" cy="4602163"/>
          </a:xfrm>
        </p:spPr>
        <p:txBody>
          <a:bodyPr/>
          <a:lstStyle/>
          <a:p>
            <a:r>
              <a:rPr lang="en-US" sz="2400" b="1" dirty="0"/>
              <a:t>GT Commissioning Overview</a:t>
            </a:r>
          </a:p>
          <a:p>
            <a:pPr lvl="1"/>
            <a:r>
              <a:rPr lang="en-US" sz="2000" dirty="0"/>
              <a:t>Ensure that systems are designed to meet the project’s goals, and are installed, tested and function as intended, are operating to maximum efficiency and allow ease of maintenance.  </a:t>
            </a:r>
          </a:p>
          <a:p>
            <a:pPr lvl="1"/>
            <a:r>
              <a:rPr lang="en-US" sz="2000" dirty="0"/>
              <a:t>The CxA acts as a means to validate that staff is adequately trained and have the resources needed for proper operations and maintenance. </a:t>
            </a:r>
          </a:p>
          <a:p>
            <a:pPr marL="914400" lvl="1" indent="0">
              <a:buNone/>
            </a:pPr>
            <a:endParaRPr lang="en-US" sz="1600" dirty="0"/>
          </a:p>
          <a:p>
            <a:endParaRPr lang="en-US" sz="1600" dirty="0"/>
          </a:p>
          <a:p>
            <a:pPr lvl="1"/>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752600"/>
            <a:ext cx="4028781" cy="2971800"/>
          </a:xfrm>
          <a:prstGeom prst="rect">
            <a:avLst/>
          </a:prstGeom>
        </p:spPr>
      </p:pic>
    </p:spTree>
    <p:extLst>
      <p:ext uri="{BB962C8B-B14F-4D97-AF65-F5344CB8AC3E}">
        <p14:creationId xmlns:p14="http://schemas.microsoft.com/office/powerpoint/2010/main" val="130309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 </a:t>
            </a:r>
            <a:r>
              <a:rPr lang="en-US" sz="3600" dirty="0"/>
              <a:t>Approach Overview</a:t>
            </a:r>
          </a:p>
        </p:txBody>
      </p:sp>
      <p:sp>
        <p:nvSpPr>
          <p:cNvPr id="7" name="Content Placeholder 6"/>
          <p:cNvSpPr>
            <a:spLocks noGrp="1"/>
          </p:cNvSpPr>
          <p:nvPr>
            <p:ph idx="1"/>
          </p:nvPr>
        </p:nvSpPr>
        <p:spPr>
          <a:xfrm>
            <a:off x="-457200" y="1219201"/>
            <a:ext cx="5334000" cy="4724400"/>
          </a:xfrm>
        </p:spPr>
        <p:txBody>
          <a:bodyPr/>
          <a:lstStyle/>
          <a:p>
            <a:r>
              <a:rPr lang="en-US" sz="2400" b="1" dirty="0"/>
              <a:t>GT Commissioning Overview</a:t>
            </a:r>
          </a:p>
          <a:p>
            <a:pPr lvl="1"/>
            <a:r>
              <a:rPr lang="en-US" sz="2000" dirty="0"/>
              <a:t>Select the CxA during Concept Design and keep the CxA engaged contractually through the warranty period.</a:t>
            </a:r>
          </a:p>
          <a:p>
            <a:pPr lvl="1"/>
            <a:r>
              <a:rPr lang="en-US" sz="2000" dirty="0"/>
              <a:t>The CxA should be considered a subject matter expert and an important member of the integrated design and construction team.</a:t>
            </a:r>
          </a:p>
          <a:p>
            <a:pPr marL="914400" lvl="1" indent="0">
              <a:buNone/>
            </a:pPr>
            <a:endParaRPr lang="en-US" sz="1600" dirty="0"/>
          </a:p>
          <a:p>
            <a:endParaRPr lang="en-US" sz="1600" dirty="0"/>
          </a:p>
          <a:p>
            <a:pPr lvl="1"/>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447800"/>
            <a:ext cx="3886712" cy="2969622"/>
          </a:xfrm>
          <a:prstGeom prst="rect">
            <a:avLst/>
          </a:prstGeom>
        </p:spPr>
      </p:pic>
    </p:spTree>
    <p:extLst>
      <p:ext uri="{BB962C8B-B14F-4D97-AF65-F5344CB8AC3E}">
        <p14:creationId xmlns:p14="http://schemas.microsoft.com/office/powerpoint/2010/main" val="133159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 </a:t>
            </a:r>
            <a:r>
              <a:rPr lang="en-US" sz="3600" dirty="0"/>
              <a:t>Approach Overview</a:t>
            </a:r>
          </a:p>
        </p:txBody>
      </p:sp>
      <p:sp>
        <p:nvSpPr>
          <p:cNvPr id="7" name="Content Placeholder 6"/>
          <p:cNvSpPr>
            <a:spLocks noGrp="1"/>
          </p:cNvSpPr>
          <p:nvPr>
            <p:ph idx="1"/>
          </p:nvPr>
        </p:nvSpPr>
        <p:spPr>
          <a:xfrm>
            <a:off x="-381000" y="1143000"/>
            <a:ext cx="6172200" cy="6553200"/>
          </a:xfrm>
        </p:spPr>
        <p:txBody>
          <a:bodyPr/>
          <a:lstStyle/>
          <a:p>
            <a:r>
              <a:rPr lang="en-US" sz="2400" b="1" dirty="0"/>
              <a:t>When to Commission?</a:t>
            </a:r>
          </a:p>
          <a:p>
            <a:pPr lvl="1"/>
            <a:r>
              <a:rPr lang="en-US" sz="2000" dirty="0"/>
              <a:t>As a guideline, The Energy Efficiency and Sustainable Construction Act of 2008, all new construction and major renovations </a:t>
            </a:r>
            <a:r>
              <a:rPr lang="en-US" sz="2000" b="1" dirty="0">
                <a:solidFill>
                  <a:srgbClr val="FF0000"/>
                </a:solidFill>
              </a:rPr>
              <a:t>over 10,000 </a:t>
            </a:r>
            <a:r>
              <a:rPr lang="en-US" sz="2000" dirty="0"/>
              <a:t>SF shall be commissioned.  </a:t>
            </a:r>
          </a:p>
          <a:p>
            <a:pPr lvl="1"/>
            <a:r>
              <a:rPr lang="en-US" sz="2000" dirty="0"/>
              <a:t>Smaller projects with MEP scope of work, the replacement of significant MEP components (boilers, chillers, etc), projects with controls work or spaces with complex performance requirements. </a:t>
            </a:r>
          </a:p>
          <a:p>
            <a:pPr marL="914400" lvl="1" indent="0">
              <a:buNone/>
            </a:pPr>
            <a:endParaRPr lang="en-US" sz="1600" dirty="0"/>
          </a:p>
          <a:p>
            <a:pPr marL="914400" lvl="1" indent="0">
              <a:buNone/>
            </a:pPr>
            <a:endParaRPr lang="en-US" sz="1200" dirty="0"/>
          </a:p>
        </p:txBody>
      </p:sp>
      <p:sp>
        <p:nvSpPr>
          <p:cNvPr id="4" name="Content Placeholder 6"/>
          <p:cNvSpPr txBox="1">
            <a:spLocks/>
          </p:cNvSpPr>
          <p:nvPr/>
        </p:nvSpPr>
        <p:spPr>
          <a:xfrm>
            <a:off x="-762000" y="4495801"/>
            <a:ext cx="9906000" cy="4769644"/>
          </a:xfrm>
          <a:prstGeom prst="rect">
            <a:avLst/>
          </a:prstGeom>
        </p:spPr>
        <p:txBody>
          <a:bodyPr/>
          <a:lstStyle>
            <a:lvl1pPr marL="917575" indent="-460375" algn="l" defTabSz="914400" rtl="0" eaLnBrk="1" latinLnBrk="0" hangingPunct="1">
              <a:spcBef>
                <a:spcPct val="20000"/>
              </a:spcBef>
              <a:buClr>
                <a:srgbClr val="D1E458"/>
              </a:buClr>
              <a:buFont typeface="Wingdings" pitchFamily="2" charset="2"/>
              <a:buChar char="§"/>
              <a:defRPr sz="3200" kern="1200">
                <a:solidFill>
                  <a:schemeClr val="tx1"/>
                </a:solidFill>
                <a:latin typeface="Helvetica" pitchFamily="34" charset="0"/>
                <a:ea typeface="+mn-ea"/>
                <a:cs typeface="+mn-cs"/>
              </a:defRPr>
            </a:lvl1pPr>
            <a:lvl2pPr marL="1371600" indent="-45720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828800" indent="-457200" algn="l" defTabSz="914400" rtl="0" eaLnBrk="1" latinLnBrk="0" hangingPunct="1">
              <a:spcBef>
                <a:spcPct val="20000"/>
              </a:spcBef>
              <a:buClr>
                <a:srgbClr val="D1E458"/>
              </a:buClr>
              <a:buFont typeface="Wingdings" pitchFamily="2" charset="2"/>
              <a:buChar char="§"/>
              <a:defRPr sz="2400" kern="1200">
                <a:solidFill>
                  <a:schemeClr val="tx1"/>
                </a:solidFill>
                <a:latin typeface="Helvetica" pitchFamily="34" charset="0"/>
                <a:ea typeface="+mn-ea"/>
                <a:cs typeface="+mn-cs"/>
              </a:defRPr>
            </a:lvl3pPr>
            <a:lvl4pPr marL="2286000" indent="-4572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743200" indent="-457200" algn="l" defTabSz="914400" rtl="0" eaLnBrk="1" latinLnBrk="0" hangingPunct="1">
              <a:spcBef>
                <a:spcPct val="20000"/>
              </a:spcBef>
              <a:buClr>
                <a:srgbClr val="D1E458"/>
              </a:buClr>
              <a:buFont typeface="Wingdings" pitchFamily="2" charset="2"/>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0">
              <a:buFont typeface="Arial" pitchFamily="34" charset="0"/>
              <a:buNone/>
            </a:pPr>
            <a:endParaRPr lang="en-US" sz="1600" dirty="0"/>
          </a:p>
          <a:p>
            <a:pPr marL="914400" lvl="1" indent="0">
              <a:buFont typeface="Arial" pitchFamily="34" charset="0"/>
              <a:buNone/>
            </a:pP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199" y="1726474"/>
            <a:ext cx="3155103" cy="2388325"/>
          </a:xfrm>
          <a:prstGeom prst="rect">
            <a:avLst/>
          </a:prstGeom>
        </p:spPr>
      </p:pic>
    </p:spTree>
    <p:extLst>
      <p:ext uri="{BB962C8B-B14F-4D97-AF65-F5344CB8AC3E}">
        <p14:creationId xmlns:p14="http://schemas.microsoft.com/office/powerpoint/2010/main" val="373922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 </a:t>
            </a:r>
            <a:r>
              <a:rPr lang="en-US" sz="3600" dirty="0"/>
              <a:t>Templates and Standards</a:t>
            </a:r>
          </a:p>
        </p:txBody>
      </p:sp>
      <p:sp>
        <p:nvSpPr>
          <p:cNvPr id="7" name="Content Placeholder 6"/>
          <p:cNvSpPr>
            <a:spLocks noGrp="1"/>
          </p:cNvSpPr>
          <p:nvPr>
            <p:ph idx="1"/>
          </p:nvPr>
        </p:nvSpPr>
        <p:spPr>
          <a:xfrm>
            <a:off x="0" y="1371600"/>
            <a:ext cx="8534400" cy="4754563"/>
          </a:xfrm>
        </p:spPr>
        <p:txBody>
          <a:bodyPr/>
          <a:lstStyle/>
          <a:p>
            <a:pPr marL="1371600" lvl="2" indent="0">
              <a:buNone/>
            </a:pPr>
            <a:r>
              <a:rPr lang="en-US" sz="2000" b="1" dirty="0"/>
              <a:t>We have developed a number of standards, templates and procedures for Georgia Tech Commissioning:</a:t>
            </a:r>
          </a:p>
          <a:p>
            <a:pPr lvl="2"/>
            <a:r>
              <a:rPr lang="en-US" sz="2000" dirty="0"/>
              <a:t>Commissioning Narrative </a:t>
            </a:r>
          </a:p>
          <a:p>
            <a:pPr lvl="2"/>
            <a:r>
              <a:rPr lang="en-US" sz="2000" dirty="0"/>
              <a:t>Commissioning Responsibility Matrix </a:t>
            </a:r>
          </a:p>
          <a:p>
            <a:pPr lvl="2"/>
            <a:r>
              <a:rPr lang="en-US" sz="2000" dirty="0"/>
              <a:t>IDIQ Contracting </a:t>
            </a:r>
          </a:p>
          <a:p>
            <a:pPr lvl="2"/>
            <a:r>
              <a:rPr lang="en-US" sz="2000" dirty="0"/>
              <a:t>Fee Data </a:t>
            </a:r>
          </a:p>
          <a:p>
            <a:pPr lvl="2"/>
            <a:r>
              <a:rPr lang="en-US" sz="2000" dirty="0"/>
              <a:t>GT </a:t>
            </a:r>
            <a:r>
              <a:rPr lang="en-US" sz="2000" dirty="0" err="1"/>
              <a:t>CxA</a:t>
            </a:r>
            <a:r>
              <a:rPr lang="en-US" sz="2000" dirty="0"/>
              <a:t> Specifications </a:t>
            </a:r>
          </a:p>
          <a:p>
            <a:pPr lvl="2"/>
            <a:r>
              <a:rPr lang="en-US" sz="2000" dirty="0"/>
              <a:t>Template Owners Project Requirements (OPR)</a:t>
            </a:r>
          </a:p>
          <a:p>
            <a:pPr lvl="1"/>
            <a:endParaRPr lang="en-US" sz="1200" dirty="0"/>
          </a:p>
        </p:txBody>
      </p:sp>
    </p:spTree>
    <p:extLst>
      <p:ext uri="{BB962C8B-B14F-4D97-AF65-F5344CB8AC3E}">
        <p14:creationId xmlns:p14="http://schemas.microsoft.com/office/powerpoint/2010/main" val="10068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GT </a:t>
            </a:r>
            <a:r>
              <a:rPr lang="en-US" dirty="0" err="1"/>
              <a:t>CxA</a:t>
            </a:r>
            <a:r>
              <a:rPr lang="en-US" dirty="0"/>
              <a:t> – </a:t>
            </a:r>
            <a:r>
              <a:rPr lang="en-US" sz="3600" dirty="0"/>
              <a:t>Commissioning Narrative</a:t>
            </a:r>
          </a:p>
        </p:txBody>
      </p:sp>
      <p:sp>
        <p:nvSpPr>
          <p:cNvPr id="7" name="Content Placeholder 6"/>
          <p:cNvSpPr>
            <a:spLocks noGrp="1"/>
          </p:cNvSpPr>
          <p:nvPr>
            <p:ph idx="1"/>
          </p:nvPr>
        </p:nvSpPr>
        <p:spPr>
          <a:xfrm>
            <a:off x="-304800" y="1219200"/>
            <a:ext cx="8686800" cy="4754563"/>
          </a:xfrm>
        </p:spPr>
        <p:txBody>
          <a:bodyPr/>
          <a:lstStyle/>
          <a:p>
            <a:r>
              <a:rPr lang="en-US" sz="2400" b="1" dirty="0"/>
              <a:t>Commissioning Narrative</a:t>
            </a:r>
          </a:p>
          <a:p>
            <a:pPr lvl="1"/>
            <a:r>
              <a:rPr lang="en-US" sz="2000" dirty="0"/>
              <a:t>Overview of GT commissioning approach, objectives, and expectations by project phase of work</a:t>
            </a:r>
          </a:p>
          <a:p>
            <a:pPr lvl="1"/>
            <a:r>
              <a:rPr lang="en-US" sz="2000" dirty="0"/>
              <a:t>Developed by Georgia Tech D&amp;C Engineering Department</a:t>
            </a:r>
            <a:endParaRPr lang="en-US" sz="2400" dirty="0"/>
          </a:p>
          <a:p>
            <a:pPr lvl="1"/>
            <a:endParaRPr lang="en-US" sz="1200" dirty="0"/>
          </a:p>
        </p:txBody>
      </p:sp>
      <p:pic>
        <p:nvPicPr>
          <p:cNvPr id="5" name="Picture 4">
            <a:extLst>
              <a:ext uri="{FF2B5EF4-FFF2-40B4-BE49-F238E27FC236}">
                <a16:creationId xmlns:a16="http://schemas.microsoft.com/office/drawing/2014/main" id="{14CC95CA-8046-4B09-9E0F-DD1F93B8D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895600"/>
            <a:ext cx="4999099" cy="46283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57655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4996</TotalTime>
  <Words>1526</Words>
  <Application>Microsoft Office PowerPoint</Application>
  <PresentationFormat>On-screen Show (4:3)</PresentationFormat>
  <Paragraphs>206</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Wingdings</vt:lpstr>
      <vt:lpstr>Office Theme</vt:lpstr>
      <vt:lpstr>CxA at Georgia Tech  </vt:lpstr>
      <vt:lpstr>What is Commissioning?</vt:lpstr>
      <vt:lpstr>Commissioning Goals</vt:lpstr>
      <vt:lpstr>What Commissioning is Not</vt:lpstr>
      <vt:lpstr>GT CxA - Approach Overview</vt:lpstr>
      <vt:lpstr>GT CxA - Approach Overview</vt:lpstr>
      <vt:lpstr>GT CxA - Approach Overview</vt:lpstr>
      <vt:lpstr>GT CxA – Templates and Standards</vt:lpstr>
      <vt:lpstr>GT CxA – Commissioning Narrative</vt:lpstr>
      <vt:lpstr>GT CxA – Engagement Matrix</vt:lpstr>
      <vt:lpstr>GT CxA – IDIQ Contracting</vt:lpstr>
      <vt:lpstr>GT CxA – Cost of Services</vt:lpstr>
      <vt:lpstr>GT CxA - Commissioning Specifications</vt:lpstr>
      <vt:lpstr>GT Commissioning Specifications</vt:lpstr>
      <vt:lpstr>GT Cx – Owners Project Requirements</vt:lpstr>
      <vt:lpstr>Owners Project Requirements</vt:lpstr>
      <vt:lpstr>Owners Project Requirements</vt:lpstr>
      <vt:lpstr>Owners Project Requirements</vt:lpstr>
      <vt:lpstr>Owners Project Requirements</vt:lpstr>
      <vt:lpstr>GT CxA – Templates and Standards</vt:lpstr>
      <vt:lpstr>GT Cx – Next Steps In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Customer</dc:creator>
  <cp:lastModifiedBy>Wilson, Kimberly M</cp:lastModifiedBy>
  <cp:revision>446</cp:revision>
  <cp:lastPrinted>2013-03-05T18:17:41Z</cp:lastPrinted>
  <dcterms:created xsi:type="dcterms:W3CDTF">2011-04-21T14:34:32Z</dcterms:created>
  <dcterms:modified xsi:type="dcterms:W3CDTF">2018-12-07T15:21:53Z</dcterms:modified>
</cp:coreProperties>
</file>